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4"/>
  </p:notesMasterIdLst>
  <p:sldIdLst>
    <p:sldId id="256" r:id="rId2"/>
    <p:sldId id="313" r:id="rId3"/>
    <p:sldId id="327" r:id="rId4"/>
    <p:sldId id="328" r:id="rId5"/>
    <p:sldId id="329" r:id="rId6"/>
    <p:sldId id="384" r:id="rId7"/>
    <p:sldId id="318" r:id="rId8"/>
    <p:sldId id="315" r:id="rId9"/>
    <p:sldId id="314" r:id="rId10"/>
    <p:sldId id="317" r:id="rId11"/>
    <p:sldId id="257" r:id="rId12"/>
    <p:sldId id="260" r:id="rId13"/>
    <p:sldId id="261" r:id="rId14"/>
    <p:sldId id="262" r:id="rId15"/>
    <p:sldId id="263" r:id="rId16"/>
    <p:sldId id="264" r:id="rId17"/>
    <p:sldId id="265" r:id="rId18"/>
    <p:sldId id="281" r:id="rId19"/>
    <p:sldId id="282" r:id="rId20"/>
    <p:sldId id="283" r:id="rId21"/>
    <p:sldId id="285" r:id="rId22"/>
    <p:sldId id="284" r:id="rId23"/>
    <p:sldId id="286" r:id="rId24"/>
    <p:sldId id="287" r:id="rId25"/>
    <p:sldId id="288" r:id="rId26"/>
    <p:sldId id="289" r:id="rId27"/>
    <p:sldId id="290" r:id="rId28"/>
    <p:sldId id="291" r:id="rId29"/>
    <p:sldId id="292" r:id="rId30"/>
    <p:sldId id="294" r:id="rId31"/>
    <p:sldId id="304" r:id="rId32"/>
    <p:sldId id="303" r:id="rId33"/>
    <p:sldId id="295" r:id="rId34"/>
    <p:sldId id="296" r:id="rId35"/>
    <p:sldId id="305" r:id="rId36"/>
    <p:sldId id="297" r:id="rId37"/>
    <p:sldId id="298" r:id="rId38"/>
    <p:sldId id="299" r:id="rId39"/>
    <p:sldId id="300" r:id="rId40"/>
    <p:sldId id="301" r:id="rId41"/>
    <p:sldId id="302" r:id="rId42"/>
    <p:sldId id="293" r:id="rId43"/>
    <p:sldId id="266" r:id="rId44"/>
    <p:sldId id="267" r:id="rId45"/>
    <p:sldId id="268" r:id="rId46"/>
    <p:sldId id="269" r:id="rId47"/>
    <p:sldId id="274" r:id="rId48"/>
    <p:sldId id="325" r:id="rId49"/>
    <p:sldId id="333" r:id="rId50"/>
    <p:sldId id="334" r:id="rId51"/>
    <p:sldId id="337" r:id="rId52"/>
    <p:sldId id="335" r:id="rId53"/>
    <p:sldId id="342" r:id="rId54"/>
    <p:sldId id="377" r:id="rId55"/>
    <p:sldId id="378" r:id="rId56"/>
    <p:sldId id="379" r:id="rId57"/>
    <p:sldId id="343" r:id="rId58"/>
    <p:sldId id="345" r:id="rId59"/>
    <p:sldId id="344" r:id="rId60"/>
    <p:sldId id="346" r:id="rId61"/>
    <p:sldId id="347" r:id="rId62"/>
    <p:sldId id="348" r:id="rId63"/>
    <p:sldId id="349" r:id="rId64"/>
    <p:sldId id="351" r:id="rId65"/>
    <p:sldId id="350" r:id="rId66"/>
    <p:sldId id="352" r:id="rId67"/>
    <p:sldId id="355" r:id="rId68"/>
    <p:sldId id="356" r:id="rId69"/>
    <p:sldId id="357" r:id="rId70"/>
    <p:sldId id="358" r:id="rId71"/>
    <p:sldId id="359" r:id="rId72"/>
    <p:sldId id="360" r:id="rId73"/>
    <p:sldId id="361" r:id="rId74"/>
    <p:sldId id="362" r:id="rId75"/>
    <p:sldId id="363" r:id="rId76"/>
    <p:sldId id="365" r:id="rId77"/>
    <p:sldId id="366" r:id="rId78"/>
    <p:sldId id="367" r:id="rId79"/>
    <p:sldId id="368" r:id="rId80"/>
    <p:sldId id="369" r:id="rId81"/>
    <p:sldId id="370" r:id="rId82"/>
    <p:sldId id="371" r:id="rId83"/>
    <p:sldId id="372" r:id="rId84"/>
    <p:sldId id="373" r:id="rId85"/>
    <p:sldId id="374" r:id="rId86"/>
    <p:sldId id="364" r:id="rId87"/>
    <p:sldId id="375" r:id="rId88"/>
    <p:sldId id="376" r:id="rId89"/>
    <p:sldId id="380" r:id="rId90"/>
    <p:sldId id="381" r:id="rId91"/>
    <p:sldId id="382" r:id="rId92"/>
    <p:sldId id="383"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66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F3D73-FE7A-41B1-87C6-7CDD318A7BDA}" type="datetimeFigureOut">
              <a:rPr lang="en-US" smtClean="0"/>
              <a:t>29-May-17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925B09-6E3E-4674-8B88-9458115916F6}" type="slidenum">
              <a:rPr lang="en-US" smtClean="0"/>
              <a:t>‹#›</a:t>
            </a:fld>
            <a:endParaRPr lang="en-US"/>
          </a:p>
        </p:txBody>
      </p:sp>
    </p:spTree>
    <p:extLst>
      <p:ext uri="{BB962C8B-B14F-4D97-AF65-F5344CB8AC3E}">
        <p14:creationId xmlns:p14="http://schemas.microsoft.com/office/powerpoint/2010/main" val="693352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cap="none" baseline="0"/>
            </a:lvl1pPr>
          </a:lstStyle>
          <a:p>
            <a:r>
              <a:rPr lang="en-US" dirty="0"/>
              <a:t>Click to edit Master title style</a:t>
            </a:r>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29-May-17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29-May-17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29-May-17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4475"/>
            <a:ext cx="12191999" cy="681776"/>
          </a:xfrm>
          <a:solidFill>
            <a:srgbClr val="00B0F0">
              <a:alpha val="47000"/>
            </a:srgbClr>
          </a:solidFill>
          <a:ln w="3175" cap="rnd">
            <a:solidFill>
              <a:schemeClr val="accent1"/>
            </a:solidFill>
          </a:ln>
        </p:spPr>
        <p:txBody>
          <a:bodyPr/>
          <a:lstStyle>
            <a:lvl1pPr>
              <a:defRPr cap="none" baseline="0">
                <a:solidFill>
                  <a:schemeClr val="bg1"/>
                </a:solidFill>
              </a:defRPr>
            </a:lvl1pPr>
          </a:lstStyle>
          <a:p>
            <a:r>
              <a:rPr lang="en-US" dirty="0"/>
              <a:t>Click to edit Master title style</a:t>
            </a:r>
          </a:p>
        </p:txBody>
      </p:sp>
      <p:sp>
        <p:nvSpPr>
          <p:cNvPr id="12" name="Content Placeholder 2"/>
          <p:cNvSpPr>
            <a:spLocks noGrp="1"/>
          </p:cNvSpPr>
          <p:nvPr>
            <p:ph sz="quarter" idx="13"/>
          </p:nvPr>
        </p:nvSpPr>
        <p:spPr>
          <a:xfrm>
            <a:off x="242047" y="806824"/>
            <a:ext cx="11698941" cy="5240991"/>
          </a:xfrm>
        </p:spPr>
        <p:txBody>
          <a:bodyPr/>
          <a:lstStyle>
            <a:lvl1pPr>
              <a:defRPr cap="none" baseline="0"/>
            </a:lvl1pPr>
            <a:lvl2pPr>
              <a:defRPr cap="none" baseline="0"/>
            </a:lvl2pPr>
            <a:lvl3pPr>
              <a:defRPr cap="none" baseline="0"/>
            </a:lvl3pPr>
            <a:lvl4pPr>
              <a:defRPr cap="none" baseline="0"/>
            </a:lvl4pPr>
            <a:lvl5pPr>
              <a:defRPr cap="none"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29-May-17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cap="none" baseline="0"/>
            </a:lvl1pPr>
          </a:lstStyle>
          <a:p>
            <a:r>
              <a:rPr lang="en-US" dirty="0"/>
              <a:t>Click to edit Master title style</a:t>
            </a:r>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29-May-17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89974" y="134434"/>
            <a:ext cx="10364451" cy="806447"/>
          </a:xfrm>
        </p:spPr>
        <p:txBody>
          <a:bodyPr/>
          <a:lstStyle/>
          <a:p>
            <a:r>
              <a:rPr lang="en-US" dirty="0"/>
              <a:t>Click to edit Master title style</a:t>
            </a:r>
          </a:p>
        </p:txBody>
      </p:sp>
      <p:sp>
        <p:nvSpPr>
          <p:cNvPr id="12" name="Content Placeholder 2"/>
          <p:cNvSpPr>
            <a:spLocks noGrp="1"/>
          </p:cNvSpPr>
          <p:nvPr>
            <p:ph sz="quarter" idx="13"/>
          </p:nvPr>
        </p:nvSpPr>
        <p:spPr>
          <a:xfrm>
            <a:off x="989974" y="1339799"/>
            <a:ext cx="5106026" cy="4603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249025" y="1335702"/>
            <a:ext cx="5105400" cy="460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29-May-17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0" y="0"/>
            <a:ext cx="12191999" cy="681776"/>
          </a:xfrm>
          <a:solidFill>
            <a:srgbClr val="00B0F0">
              <a:alpha val="47000"/>
            </a:srgbClr>
          </a:solidFill>
          <a:ln w="3175" cap="rnd">
            <a:solidFill>
              <a:schemeClr val="accent1"/>
            </a:solidFill>
          </a:ln>
        </p:spPr>
        <p:txBody>
          <a:bodyPr vert="horz" lIns="91440" tIns="45720" rIns="91440" bIns="45720" rtlCol="0" anchor="ctr">
            <a:normAutofit/>
          </a:bodyPr>
          <a:lstStyle>
            <a:lvl1pPr>
              <a:defRPr lang="en-US" cap="none" dirty="0">
                <a:solidFill>
                  <a:schemeClr val="bg1"/>
                </a:solidFill>
              </a:defRPr>
            </a:lvl1pPr>
          </a:lstStyle>
          <a:p>
            <a:pPr lvl="0"/>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29-May-17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29-May-17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29-May-17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42047" y="160882"/>
            <a:ext cx="11698941" cy="68177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2048" y="1003541"/>
            <a:ext cx="11698940" cy="478765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866" y="6302563"/>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29-May-17</a:t>
            </a:fld>
            <a:endParaRPr lang="en-US" dirty="0"/>
          </a:p>
        </p:txBody>
      </p:sp>
      <p:sp>
        <p:nvSpPr>
          <p:cNvPr id="5" name="Footer Placeholder 4"/>
          <p:cNvSpPr>
            <a:spLocks noGrp="1"/>
          </p:cNvSpPr>
          <p:nvPr>
            <p:ph type="ftr" sz="quarter" idx="3"/>
          </p:nvPr>
        </p:nvSpPr>
        <p:spPr>
          <a:xfrm>
            <a:off x="242047" y="6338421"/>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1176773" y="627034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dVlhStddfPk"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cap="none" dirty="0">
                <a:latin typeface="Aparajita" panose="02020603050405020304" pitchFamily="18" charset="0"/>
                <a:cs typeface="Aparajita" panose="02020603050405020304" pitchFamily="18" charset="0"/>
              </a:rPr>
              <a:t>Enterprise Project Server 2016</a:t>
            </a:r>
            <a:br>
              <a:rPr lang="en-US" sz="5400" cap="none" dirty="0">
                <a:latin typeface="Aparajita" panose="02020603050405020304" pitchFamily="18" charset="0"/>
                <a:cs typeface="Aparajita" panose="02020603050405020304" pitchFamily="18" charset="0"/>
              </a:rPr>
            </a:br>
            <a:r>
              <a:rPr lang="en-US" sz="5400" cap="none" dirty="0">
                <a:latin typeface="Aparajita" panose="02020603050405020304" pitchFamily="18" charset="0"/>
                <a:cs typeface="Aparajita" panose="02020603050405020304" pitchFamily="18" charset="0"/>
              </a:rPr>
              <a:t>Project Online</a:t>
            </a:r>
          </a:p>
        </p:txBody>
      </p:sp>
      <p:sp>
        <p:nvSpPr>
          <p:cNvPr id="3" name="Subtitle 2"/>
          <p:cNvSpPr>
            <a:spLocks noGrp="1"/>
          </p:cNvSpPr>
          <p:nvPr>
            <p:ph type="subTitle" idx="1"/>
          </p:nvPr>
        </p:nvSpPr>
        <p:spPr/>
        <p:txBody>
          <a:bodyPr/>
          <a:lstStyle/>
          <a:p>
            <a:r>
              <a:rPr lang="en-US" cap="none" dirty="0"/>
              <a:t>Hari Thapliyal</a:t>
            </a:r>
          </a:p>
        </p:txBody>
      </p:sp>
    </p:spTree>
    <p:extLst>
      <p:ext uri="{BB962C8B-B14F-4D97-AF65-F5344CB8AC3E}">
        <p14:creationId xmlns:p14="http://schemas.microsoft.com/office/powerpoint/2010/main" val="109633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apps4rent.com/wp-content/uploads/2013/11/Business-Intelligence-Sample-Repor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1004888"/>
            <a:ext cx="11982450" cy="48482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25421" y="5206782"/>
            <a:ext cx="6096000" cy="646331"/>
          </a:xfrm>
          <a:prstGeom prst="rect">
            <a:avLst/>
          </a:prstGeom>
          <a:solidFill>
            <a:srgbClr val="FFC000"/>
          </a:solidFill>
          <a:effectLst>
            <a:innerShdw blurRad="63500" dist="50800" dir="13500000">
              <a:prstClr val="black">
                <a:alpha val="50000"/>
              </a:prstClr>
            </a:innerShdw>
          </a:effectLst>
        </p:spPr>
        <p:txBody>
          <a:bodyPr>
            <a:spAutoFit/>
          </a:bodyPr>
          <a:lstStyle/>
          <a:p>
            <a:pPr algn="ctr"/>
            <a:r>
              <a:rPr lang="en-US" b="1" dirty="0"/>
              <a:t>Create reports using best-practice report templates from Business Intelligence Center</a:t>
            </a:r>
            <a:endParaRPr lang="en-US" dirty="0"/>
          </a:p>
        </p:txBody>
      </p:sp>
    </p:spTree>
    <p:extLst>
      <p:ext uri="{BB962C8B-B14F-4D97-AF65-F5344CB8AC3E}">
        <p14:creationId xmlns:p14="http://schemas.microsoft.com/office/powerpoint/2010/main" val="177736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54680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3670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4009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1147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6851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82099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37071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079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2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Features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1078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IT Perspective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095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7377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79418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5943" y="435429"/>
            <a:ext cx="9606219" cy="369332"/>
          </a:xfrm>
          <a:prstGeom prst="rect">
            <a:avLst/>
          </a:prstGeom>
          <a:noFill/>
        </p:spPr>
        <p:txBody>
          <a:bodyPr wrap="none" rtlCol="0">
            <a:spAutoFit/>
          </a:bodyPr>
          <a:lstStyle/>
          <a:p>
            <a:r>
              <a:rPr lang="en-US" dirty="0"/>
              <a:t>SQL Server Integration Services (a tool sits in Visual Studio). To grab the data from different databases</a:t>
            </a:r>
          </a:p>
        </p:txBody>
      </p:sp>
      <p:pic>
        <p:nvPicPr>
          <p:cNvPr id="3" name="Picture 2"/>
          <p:cNvPicPr>
            <a:picLocks noChangeAspect="1"/>
          </p:cNvPicPr>
          <p:nvPr/>
        </p:nvPicPr>
        <p:blipFill>
          <a:blip r:embed="rId2"/>
          <a:stretch>
            <a:fillRect/>
          </a:stretch>
        </p:blipFill>
        <p:spPr>
          <a:xfrm>
            <a:off x="1849120" y="1041296"/>
            <a:ext cx="10342879" cy="5815030"/>
          </a:xfrm>
          <a:prstGeom prst="rect">
            <a:avLst/>
          </a:prstGeom>
        </p:spPr>
      </p:pic>
    </p:spTree>
    <p:extLst>
      <p:ext uri="{BB962C8B-B14F-4D97-AF65-F5344CB8AC3E}">
        <p14:creationId xmlns:p14="http://schemas.microsoft.com/office/powerpoint/2010/main" val="3281074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Enterprise Focus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70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95958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1349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8778240" y="5445760"/>
            <a:ext cx="3004925" cy="36933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dirty="0"/>
              <a:t>Add On Functionality. Example</a:t>
            </a:r>
          </a:p>
        </p:txBody>
      </p:sp>
    </p:spTree>
    <p:extLst>
      <p:ext uri="{BB962C8B-B14F-4D97-AF65-F5344CB8AC3E}">
        <p14:creationId xmlns:p14="http://schemas.microsoft.com/office/powerpoint/2010/main" val="2945204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79115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0689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20-point Checklist for New Projects</a:t>
            </a:r>
          </a:p>
        </p:txBody>
      </p:sp>
      <p:sp>
        <p:nvSpPr>
          <p:cNvPr id="3" name="Content Placeholder 2"/>
          <p:cNvSpPr>
            <a:spLocks noGrp="1"/>
          </p:cNvSpPr>
          <p:nvPr>
            <p:ph sz="quarter" idx="13"/>
          </p:nvPr>
        </p:nvSpPr>
        <p:spPr/>
        <p:txBody>
          <a:bodyPr>
            <a:normAutofit fontScale="92500" lnSpcReduction="20000"/>
          </a:bodyPr>
          <a:lstStyle/>
          <a:p>
            <a:pPr marL="457200" indent="-457200">
              <a:buFont typeface="+mj-lt"/>
              <a:buAutoNum type="arabicPeriod"/>
            </a:pPr>
            <a:r>
              <a:rPr lang="en-US" dirty="0"/>
              <a:t>Define what type of WBS you want to use (Phase driven, Department Driven, Component Driven)</a:t>
            </a:r>
          </a:p>
          <a:p>
            <a:pPr marL="457200" indent="-457200">
              <a:buFont typeface="+mj-lt"/>
              <a:buAutoNum type="arabicPeriod"/>
            </a:pPr>
            <a:r>
              <a:rPr lang="en-US" dirty="0"/>
              <a:t>First define your project deliverables and product deliverables (features of products) and then create WBS</a:t>
            </a:r>
          </a:p>
          <a:p>
            <a:pPr marL="457200" indent="-457200">
              <a:buFont typeface="+mj-lt"/>
              <a:buAutoNum type="arabicPeriod"/>
            </a:pPr>
            <a:r>
              <a:rPr lang="en-US" dirty="0"/>
              <a:t>Define activities with activity attributes</a:t>
            </a:r>
          </a:p>
          <a:p>
            <a:pPr marL="457200" indent="-457200">
              <a:buFont typeface="+mj-lt"/>
              <a:buAutoNum type="arabicPeriod"/>
            </a:pPr>
            <a:r>
              <a:rPr lang="en-US" dirty="0"/>
              <a:t>Determine what organization specific activity attribute you need to capture like department, location, own, type of activity (FD, FW, FU), Constraints, Deadline, Efforts, Duration, Priority, Cost, Costing Method, Earn Value Method, Overall Health, lead &amp; lag, dependency on, dependency type, dependency nature etc.</a:t>
            </a:r>
          </a:p>
          <a:p>
            <a:pPr marL="457200" indent="-457200">
              <a:buFont typeface="+mj-lt"/>
              <a:buAutoNum type="arabicPeriod"/>
            </a:pPr>
            <a:r>
              <a:rPr lang="en-US" dirty="0"/>
              <a:t>Sequence activities based on dependency, lead &amp; lag</a:t>
            </a:r>
          </a:p>
          <a:p>
            <a:pPr marL="457200" indent="-457200">
              <a:buFont typeface="+mj-lt"/>
              <a:buAutoNum type="arabicPeriod"/>
            </a:pPr>
            <a:r>
              <a:rPr lang="en-US" dirty="0"/>
              <a:t>Estimate Resources type and number. Estimate first with skill, then with role or generic resource. Not with name.</a:t>
            </a:r>
          </a:p>
          <a:p>
            <a:pPr marL="457200" indent="-457200">
              <a:buFont typeface="+mj-lt"/>
              <a:buAutoNum type="arabicPeriod"/>
            </a:pPr>
            <a:r>
              <a:rPr lang="en-US" dirty="0"/>
              <a:t>Estimate duration. Estimate buffer separately and manage it separately.</a:t>
            </a:r>
          </a:p>
          <a:p>
            <a:pPr marL="457200" indent="-457200">
              <a:buFont typeface="+mj-lt"/>
              <a:buAutoNum type="arabicPeriod"/>
            </a:pPr>
            <a:r>
              <a:rPr lang="en-US" dirty="0"/>
              <a:t>Check your critical path. To manage project within schedule, you must use buffer on critical path activities.</a:t>
            </a:r>
          </a:p>
          <a:p>
            <a:pPr marL="457200" indent="-457200">
              <a:buFont typeface="+mj-lt"/>
              <a:buAutoNum type="arabicPeriod"/>
            </a:pPr>
            <a:r>
              <a:rPr lang="en-US" dirty="0"/>
              <a:t>Optimize your schedule to meet maximum project objective. Use techniques like crashing, what-if, fast-tracking, alternative analysis </a:t>
            </a:r>
          </a:p>
          <a:p>
            <a:pPr marL="457200" indent="-457200">
              <a:buFont typeface="+mj-lt"/>
              <a:buAutoNum type="arabicPeriod"/>
            </a:pPr>
            <a:r>
              <a:rPr lang="en-US" dirty="0"/>
              <a:t>Negotiate your final schedule with critical path activities, assumption and confidence level.</a:t>
            </a:r>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478305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2756848" y="1842448"/>
            <a:ext cx="3501023" cy="646331"/>
          </a:xfrm>
          <a:prstGeom prst="rect">
            <a:avLst/>
          </a:prstGeom>
          <a:solidFill>
            <a:srgbClr val="FFC000">
              <a:alpha val="72000"/>
            </a:srgbClr>
          </a:solidFill>
        </p:spPr>
        <p:txBody>
          <a:bodyPr wrap="none" rtlCol="0">
            <a:spAutoFit/>
          </a:bodyPr>
          <a:lstStyle/>
          <a:p>
            <a:r>
              <a:rPr lang="en-US" dirty="0"/>
              <a:t>Resource is not committed to project.</a:t>
            </a:r>
          </a:p>
          <a:p>
            <a:r>
              <a:rPr lang="en-US" dirty="0"/>
              <a:t>So, fix this issue.</a:t>
            </a:r>
          </a:p>
        </p:txBody>
      </p:sp>
    </p:spTree>
    <p:extLst>
      <p:ext uri="{BB962C8B-B14F-4D97-AF65-F5344CB8AC3E}">
        <p14:creationId xmlns:p14="http://schemas.microsoft.com/office/powerpoint/2010/main" val="2913201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9333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Rectangle: Rounded Corners 2"/>
          <p:cNvSpPr/>
          <p:nvPr/>
        </p:nvSpPr>
        <p:spPr>
          <a:xfrm>
            <a:off x="6037943" y="1436914"/>
            <a:ext cx="725714" cy="595086"/>
          </a:xfrm>
          <a:prstGeom prst="round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96364" y="2133600"/>
            <a:ext cx="4599272" cy="369332"/>
          </a:xfrm>
          <a:prstGeom prst="rect">
            <a:avLst/>
          </a:prstGeom>
          <a:solidFill>
            <a:srgbClr val="FFC000">
              <a:alpha val="38000"/>
            </a:srgbClr>
          </a:solidFill>
        </p:spPr>
        <p:txBody>
          <a:bodyPr wrap="none" rtlCol="0">
            <a:spAutoFit/>
          </a:bodyPr>
          <a:lstStyle/>
          <a:p>
            <a:r>
              <a:rPr lang="en-US" dirty="0"/>
              <a:t>Request for resource may be Generic or Named</a:t>
            </a:r>
          </a:p>
        </p:txBody>
      </p:sp>
    </p:spTree>
    <p:extLst>
      <p:ext uri="{BB962C8B-B14F-4D97-AF65-F5344CB8AC3E}">
        <p14:creationId xmlns:p14="http://schemas.microsoft.com/office/powerpoint/2010/main" val="3599608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4" name="Rectangle: Rounded Corners 3"/>
          <p:cNvSpPr/>
          <p:nvPr/>
        </p:nvSpPr>
        <p:spPr>
          <a:xfrm>
            <a:off x="5805714" y="1407886"/>
            <a:ext cx="537029" cy="566057"/>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785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Rectangle: Rounded Corners 2"/>
          <p:cNvSpPr/>
          <p:nvPr/>
        </p:nvSpPr>
        <p:spPr>
          <a:xfrm>
            <a:off x="6299200" y="1422400"/>
            <a:ext cx="751840" cy="629920"/>
          </a:xfrm>
          <a:prstGeom prst="round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049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25639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7338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2264228" y="531223"/>
            <a:ext cx="8106130" cy="369332"/>
          </a:xfrm>
          <a:prstGeom prst="rect">
            <a:avLst/>
          </a:prstGeom>
          <a:solidFill>
            <a:srgbClr val="FFC000">
              <a:alpha val="72000"/>
            </a:srgbClr>
          </a:solidFill>
        </p:spPr>
        <p:txBody>
          <a:bodyPr wrap="none" rtlCol="0">
            <a:spAutoFit/>
          </a:bodyPr>
          <a:lstStyle/>
          <a:p>
            <a:r>
              <a:rPr lang="en-US" dirty="0"/>
              <a:t>90% or organization using agile to manage some of their project in some agile manner</a:t>
            </a:r>
          </a:p>
        </p:txBody>
      </p:sp>
    </p:spTree>
    <p:extLst>
      <p:ext uri="{BB962C8B-B14F-4D97-AF65-F5344CB8AC3E}">
        <p14:creationId xmlns:p14="http://schemas.microsoft.com/office/powerpoint/2010/main" val="188207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
        <p:nvSpPr>
          <p:cNvPr id="3" name="TextBox 2"/>
          <p:cNvSpPr txBox="1"/>
          <p:nvPr/>
        </p:nvSpPr>
        <p:spPr>
          <a:xfrm>
            <a:off x="4963885" y="4151085"/>
            <a:ext cx="3091544" cy="584775"/>
          </a:xfrm>
          <a:prstGeom prst="rect">
            <a:avLst/>
          </a:prstGeom>
          <a:solidFill>
            <a:srgbClr val="FFC000">
              <a:alpha val="74000"/>
            </a:srgbClr>
          </a:solidFill>
        </p:spPr>
        <p:txBody>
          <a:bodyPr wrap="square" rtlCol="0">
            <a:spAutoFit/>
          </a:bodyPr>
          <a:lstStyle/>
          <a:p>
            <a:r>
              <a:rPr lang="en-US" sz="1600" dirty="0">
                <a:solidFill>
                  <a:schemeClr val="bg1"/>
                </a:solidFill>
              </a:rPr>
              <a:t>Roll up of projects to know efforts, progress etc.</a:t>
            </a:r>
          </a:p>
        </p:txBody>
      </p:sp>
      <p:sp>
        <p:nvSpPr>
          <p:cNvPr id="4" name="TextBox 3"/>
          <p:cNvSpPr txBox="1"/>
          <p:nvPr/>
        </p:nvSpPr>
        <p:spPr>
          <a:xfrm>
            <a:off x="8577942" y="4049484"/>
            <a:ext cx="3091544" cy="584775"/>
          </a:xfrm>
          <a:prstGeom prst="rect">
            <a:avLst/>
          </a:prstGeom>
          <a:solidFill>
            <a:srgbClr val="FFC000">
              <a:alpha val="74000"/>
            </a:srgbClr>
          </a:solidFill>
        </p:spPr>
        <p:txBody>
          <a:bodyPr wrap="square" rtlCol="0">
            <a:spAutoFit/>
          </a:bodyPr>
          <a:lstStyle/>
          <a:p>
            <a:r>
              <a:rPr lang="en-US" sz="1600" dirty="0">
                <a:solidFill>
                  <a:schemeClr val="bg1"/>
                </a:solidFill>
              </a:rPr>
              <a:t>Period wise break of various cost components</a:t>
            </a:r>
          </a:p>
        </p:txBody>
      </p:sp>
      <p:sp>
        <p:nvSpPr>
          <p:cNvPr id="5" name="TextBox 4"/>
          <p:cNvSpPr txBox="1"/>
          <p:nvPr/>
        </p:nvSpPr>
        <p:spPr>
          <a:xfrm>
            <a:off x="907142" y="5174343"/>
            <a:ext cx="3091544" cy="584775"/>
          </a:xfrm>
          <a:prstGeom prst="rect">
            <a:avLst/>
          </a:prstGeom>
          <a:solidFill>
            <a:srgbClr val="FFC000">
              <a:alpha val="74000"/>
            </a:srgbClr>
          </a:solidFill>
        </p:spPr>
        <p:txBody>
          <a:bodyPr wrap="square" rtlCol="0">
            <a:spAutoFit/>
          </a:bodyPr>
          <a:lstStyle/>
          <a:p>
            <a:r>
              <a:rPr lang="en-US" sz="1600" dirty="0">
                <a:solidFill>
                  <a:schemeClr val="bg1"/>
                </a:solidFill>
              </a:rPr>
              <a:t>Various reports and dashboards on various devices/OS/Browser. </a:t>
            </a:r>
          </a:p>
        </p:txBody>
      </p:sp>
      <p:sp>
        <p:nvSpPr>
          <p:cNvPr id="6" name="TextBox 5"/>
          <p:cNvSpPr txBox="1"/>
          <p:nvPr/>
        </p:nvSpPr>
        <p:spPr>
          <a:xfrm>
            <a:off x="8577942" y="5190957"/>
            <a:ext cx="3091544" cy="338554"/>
          </a:xfrm>
          <a:prstGeom prst="rect">
            <a:avLst/>
          </a:prstGeom>
          <a:solidFill>
            <a:srgbClr val="FFC000">
              <a:alpha val="74000"/>
            </a:srgbClr>
          </a:solidFill>
        </p:spPr>
        <p:txBody>
          <a:bodyPr wrap="square" rtlCol="0">
            <a:spAutoFit/>
          </a:bodyPr>
          <a:lstStyle/>
          <a:p>
            <a:r>
              <a:rPr lang="en-US" sz="1600" dirty="0">
                <a:solidFill>
                  <a:schemeClr val="bg1"/>
                </a:solidFill>
              </a:rPr>
              <a:t>Kanban kind off.</a:t>
            </a:r>
          </a:p>
        </p:txBody>
      </p:sp>
    </p:spTree>
    <p:extLst>
      <p:ext uri="{BB962C8B-B14F-4D97-AF65-F5344CB8AC3E}">
        <p14:creationId xmlns:p14="http://schemas.microsoft.com/office/powerpoint/2010/main" val="911821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generated with very high confidence"/>
          <p:cNvPicPr>
            <a:picLocks noChangeAspect="1"/>
          </p:cNvPicPr>
          <p:nvPr/>
        </p:nvPicPr>
        <p:blipFill>
          <a:blip r:embed="rId2"/>
          <a:stretch>
            <a:fillRect/>
          </a:stretch>
        </p:blipFill>
        <p:spPr>
          <a:xfrm>
            <a:off x="470702" y="1461813"/>
            <a:ext cx="11250595" cy="3934374"/>
          </a:xfrm>
          <a:prstGeom prst="rect">
            <a:avLst/>
          </a:prstGeom>
        </p:spPr>
      </p:pic>
      <p:sp>
        <p:nvSpPr>
          <p:cNvPr id="5" name="Rectangle 4"/>
          <p:cNvSpPr/>
          <p:nvPr/>
        </p:nvSpPr>
        <p:spPr>
          <a:xfrm>
            <a:off x="470702" y="1092481"/>
            <a:ext cx="4363630" cy="369332"/>
          </a:xfrm>
          <a:prstGeom prst="rect">
            <a:avLst/>
          </a:prstGeom>
        </p:spPr>
        <p:txBody>
          <a:bodyPr wrap="none">
            <a:spAutoFit/>
          </a:bodyPr>
          <a:lstStyle/>
          <a:p>
            <a:r>
              <a:rPr lang="en-US" dirty="0"/>
              <a:t>https://powerbi.microsoft.com/en-us/pricing/</a:t>
            </a:r>
          </a:p>
        </p:txBody>
      </p:sp>
    </p:spTree>
    <p:extLst>
      <p:ext uri="{BB962C8B-B14F-4D97-AF65-F5344CB8AC3E}">
        <p14:creationId xmlns:p14="http://schemas.microsoft.com/office/powerpoint/2010/main" val="987012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20-point Checklist for New Projects</a:t>
            </a:r>
          </a:p>
        </p:txBody>
      </p:sp>
      <p:sp>
        <p:nvSpPr>
          <p:cNvPr id="3" name="Content Placeholder 2"/>
          <p:cNvSpPr>
            <a:spLocks noGrp="1"/>
          </p:cNvSpPr>
          <p:nvPr>
            <p:ph sz="quarter" idx="13"/>
          </p:nvPr>
        </p:nvSpPr>
        <p:spPr/>
        <p:txBody>
          <a:bodyPr>
            <a:normAutofit lnSpcReduction="10000"/>
          </a:bodyPr>
          <a:lstStyle/>
          <a:p>
            <a:pPr marL="457200" indent="-457200">
              <a:buFont typeface="+mj-lt"/>
              <a:buAutoNum type="arabicPeriod" startAt="11"/>
            </a:pPr>
            <a:r>
              <a:rPr lang="en-US" dirty="0"/>
              <a:t>Must baseline your schedule before you start working on that</a:t>
            </a:r>
          </a:p>
          <a:p>
            <a:pPr marL="457200" indent="-457200">
              <a:buFont typeface="+mj-lt"/>
              <a:buAutoNum type="arabicPeriod" startAt="11"/>
            </a:pPr>
            <a:r>
              <a:rPr lang="en-US" dirty="0"/>
              <a:t>Tracking activities on daily basis and keep your plan updated always</a:t>
            </a:r>
          </a:p>
          <a:p>
            <a:pPr marL="457200" indent="-457200">
              <a:buFont typeface="+mj-lt"/>
              <a:buAutoNum type="arabicPeriod" startAt="11"/>
            </a:pPr>
            <a:r>
              <a:rPr lang="en-US" dirty="0"/>
              <a:t>Prepare progress and status report proactively which should contain corrective and preventive action, if need any</a:t>
            </a:r>
          </a:p>
          <a:p>
            <a:pPr marL="457200" indent="-457200">
              <a:buFont typeface="+mj-lt"/>
              <a:buAutoNum type="arabicPeriod" startAt="11"/>
            </a:pPr>
            <a:r>
              <a:rPr lang="en-US" dirty="0"/>
              <a:t>No task should have estimate violating 8/80 rule</a:t>
            </a:r>
          </a:p>
          <a:p>
            <a:pPr marL="457200" indent="-457200">
              <a:buFont typeface="+mj-lt"/>
              <a:buAutoNum type="arabicPeriod" startAt="11"/>
            </a:pPr>
            <a:r>
              <a:rPr lang="en-US" dirty="0"/>
              <a:t>Do not assign resource to summary activity</a:t>
            </a:r>
          </a:p>
          <a:p>
            <a:pPr marL="457200" indent="-457200">
              <a:buFont typeface="+mj-lt"/>
              <a:buAutoNum type="arabicPeriod" startAt="11"/>
            </a:pPr>
            <a:r>
              <a:rPr lang="en-US" dirty="0"/>
              <a:t>Do not assign dependency on summary activity, a normal activity can depend upon summary activity</a:t>
            </a:r>
          </a:p>
          <a:p>
            <a:pPr marL="457200" indent="-457200">
              <a:buFont typeface="+mj-lt"/>
              <a:buAutoNum type="arabicPeriod" startAt="11"/>
            </a:pPr>
            <a:r>
              <a:rPr lang="en-US" dirty="0"/>
              <a:t>For external activities use lag not duration or effort estimates</a:t>
            </a:r>
          </a:p>
          <a:p>
            <a:pPr marL="457200" indent="-457200">
              <a:buFont typeface="+mj-lt"/>
              <a:buAutoNum type="arabicPeriod" startAt="11"/>
            </a:pPr>
            <a:r>
              <a:rPr lang="en-US" dirty="0"/>
              <a:t>Always use departmental or project nature based template to create project schedule</a:t>
            </a:r>
          </a:p>
          <a:p>
            <a:pPr marL="457200" indent="-457200">
              <a:buFont typeface="+mj-lt"/>
              <a:buAutoNum type="arabicPeriod" startAt="11"/>
            </a:pPr>
            <a:r>
              <a:rPr lang="en-US" dirty="0"/>
              <a:t>When creating template from schedule, do not save cost, named resource, actuals and notes.</a:t>
            </a:r>
          </a:p>
          <a:p>
            <a:pPr marL="457200" indent="-457200">
              <a:buFont typeface="+mj-lt"/>
              <a:buAutoNum type="arabicPeriod" startAt="11"/>
            </a:pPr>
            <a:r>
              <a:rPr lang="en-US" dirty="0"/>
              <a:t>Consider </a:t>
            </a:r>
            <a:r>
              <a:rPr lang="en-US" dirty="0" err="1"/>
              <a:t>rebaselining</a:t>
            </a:r>
            <a:r>
              <a:rPr lang="en-US" dirty="0"/>
              <a:t> if too much change has occurred in the schedule</a:t>
            </a:r>
          </a:p>
          <a:p>
            <a:endParaRPr lang="en-US" dirty="0"/>
          </a:p>
        </p:txBody>
      </p:sp>
    </p:spTree>
    <p:extLst>
      <p:ext uri="{BB962C8B-B14F-4D97-AF65-F5344CB8AC3E}">
        <p14:creationId xmlns:p14="http://schemas.microsoft.com/office/powerpoint/2010/main" val="2090815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26017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105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640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270" y="290285"/>
            <a:ext cx="12249270" cy="6248215"/>
          </a:xfrm>
          <a:prstGeom prst="rect">
            <a:avLst/>
          </a:prstGeom>
        </p:spPr>
      </p:pic>
      <p:sp>
        <p:nvSpPr>
          <p:cNvPr id="4" name="Rectangle 3"/>
          <p:cNvSpPr/>
          <p:nvPr/>
        </p:nvSpPr>
        <p:spPr>
          <a:xfrm>
            <a:off x="116808" y="-6477"/>
            <a:ext cx="4730269" cy="369332"/>
          </a:xfrm>
          <a:prstGeom prst="rect">
            <a:avLst/>
          </a:prstGeom>
        </p:spPr>
        <p:txBody>
          <a:bodyPr wrap="none">
            <a:spAutoFit/>
          </a:bodyPr>
          <a:lstStyle/>
          <a:p>
            <a:r>
              <a:rPr lang="en-US" dirty="0">
                <a:hlinkClick r:id="rId3"/>
              </a:rPr>
              <a:t>https://www.youtube.com/watch?v=dVlhStddfPk</a:t>
            </a:r>
            <a:r>
              <a:rPr lang="en-US" dirty="0"/>
              <a:t> </a:t>
            </a:r>
          </a:p>
        </p:txBody>
      </p:sp>
    </p:spTree>
    <p:extLst>
      <p:ext uri="{BB962C8B-B14F-4D97-AF65-F5344CB8AC3E}">
        <p14:creationId xmlns:p14="http://schemas.microsoft.com/office/powerpoint/2010/main" val="1242308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3503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60262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78359"/>
            <a:ext cx="12192000" cy="6301282"/>
          </a:xfrm>
          <a:prstGeom prst="rect">
            <a:avLst/>
          </a:prstGeom>
        </p:spPr>
      </p:pic>
    </p:spTree>
    <p:extLst>
      <p:ext uri="{BB962C8B-B14F-4D97-AF65-F5344CB8AC3E}">
        <p14:creationId xmlns:p14="http://schemas.microsoft.com/office/powerpoint/2010/main" val="2713844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00260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Workflow Phases</a:t>
            </a:r>
          </a:p>
        </p:txBody>
      </p:sp>
      <p:pic>
        <p:nvPicPr>
          <p:cNvPr id="5" name="Picture Placeholder 4" descr="Workflow Phases"/>
          <p:cNvPicPr>
            <a:picLocks noGrp="1" noChangeAspect="1"/>
          </p:cNvPicPr>
          <p:nvPr>
            <p:ph sz="quarter" idx="13"/>
          </p:nvPr>
        </p:nvPicPr>
        <p:blipFill>
          <a:blip r:embed="rId2"/>
          <a:stretch>
            <a:fillRect/>
          </a:stretch>
        </p:blipFill>
        <p:spPr>
          <a:xfrm>
            <a:off x="568071" y="955342"/>
            <a:ext cx="11046892" cy="5808821"/>
          </a:xfrm>
        </p:spPr>
      </p:pic>
    </p:spTree>
    <p:extLst>
      <p:ext uri="{BB962C8B-B14F-4D97-AF65-F5344CB8AC3E}">
        <p14:creationId xmlns:p14="http://schemas.microsoft.com/office/powerpoint/2010/main" val="4210997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Project to Project Server Timeline</a:t>
            </a:r>
          </a:p>
        </p:txBody>
      </p:sp>
      <p:pic>
        <p:nvPicPr>
          <p:cNvPr id="5" name="Picture Placeholder 4" descr="EPM-2016 &amp; Online - Features - PowerPoint"/>
          <p:cNvPicPr>
            <a:picLocks noGrp="1" noChangeAspect="1"/>
          </p:cNvPicPr>
          <p:nvPr>
            <p:ph type="pic" idx="4294967295"/>
          </p:nvPr>
        </p:nvPicPr>
        <p:blipFill>
          <a:blip r:embed="rId2"/>
          <a:srcRect/>
          <a:stretch>
            <a:fillRect/>
          </a:stretch>
        </p:blipFill>
        <p:spPr>
          <a:xfrm>
            <a:off x="717036" y="1046328"/>
            <a:ext cx="10748962" cy="5181600"/>
          </a:xfrm>
        </p:spPr>
      </p:pic>
      <p:sp>
        <p:nvSpPr>
          <p:cNvPr id="6" name="Rectangle: Rounded Corners 5"/>
          <p:cNvSpPr/>
          <p:nvPr/>
        </p:nvSpPr>
        <p:spPr>
          <a:xfrm>
            <a:off x="6741994" y="2142699"/>
            <a:ext cx="586854" cy="750626"/>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1</a:t>
            </a:r>
          </a:p>
        </p:txBody>
      </p:sp>
      <p:cxnSp>
        <p:nvCxnSpPr>
          <p:cNvPr id="8" name="Straight Arrow Connector 7"/>
          <p:cNvCxnSpPr/>
          <p:nvPr/>
        </p:nvCxnSpPr>
        <p:spPr>
          <a:xfrm flipH="1">
            <a:off x="6091517" y="2893325"/>
            <a:ext cx="650477" cy="561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a:xfrm>
            <a:off x="3717501" y="4234108"/>
            <a:ext cx="1468648" cy="228710"/>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2</a:t>
            </a:r>
          </a:p>
        </p:txBody>
      </p:sp>
      <p:sp>
        <p:nvSpPr>
          <p:cNvPr id="9" name="Rectangle: Rounded Corners 8"/>
          <p:cNvSpPr/>
          <p:nvPr/>
        </p:nvSpPr>
        <p:spPr>
          <a:xfrm>
            <a:off x="7035421" y="3637128"/>
            <a:ext cx="573371" cy="306632"/>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3</a:t>
            </a:r>
          </a:p>
        </p:txBody>
      </p:sp>
    </p:spTree>
    <p:extLst>
      <p:ext uri="{BB962C8B-B14F-4D97-AF65-F5344CB8AC3E}">
        <p14:creationId xmlns:p14="http://schemas.microsoft.com/office/powerpoint/2010/main" val="315196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Unit, Duration </a:t>
            </a:r>
            <a:r>
              <a:rPr lang="en-US" dirty="0" err="1"/>
              <a:t>Puzzel</a:t>
            </a:r>
            <a:endParaRPr lang="en-US" dirty="0"/>
          </a:p>
        </p:txBody>
      </p:sp>
      <p:sp>
        <p:nvSpPr>
          <p:cNvPr id="3" name="Content Placeholder 2"/>
          <p:cNvSpPr>
            <a:spLocks noGrp="1"/>
          </p:cNvSpPr>
          <p:nvPr>
            <p:ph sz="quarter" idx="13"/>
          </p:nvPr>
        </p:nvSpPr>
        <p:spPr/>
        <p:txBody>
          <a:bodyPr>
            <a:normAutofit lnSpcReduction="10000"/>
          </a:bodyPr>
          <a:lstStyle/>
          <a:p>
            <a:r>
              <a:rPr lang="en-US" dirty="0"/>
              <a:t>Work = Unit  x  Duration  =&gt; 1 Person x 1 Day = 1 Person Day = 8 Person Hours</a:t>
            </a:r>
          </a:p>
          <a:p>
            <a:r>
              <a:rPr lang="en-US" dirty="0"/>
              <a:t>Fixed Work</a:t>
            </a:r>
          </a:p>
          <a:p>
            <a:pPr lvl="1"/>
            <a:r>
              <a:rPr lang="en-US" dirty="0"/>
              <a:t>You change work =&gt; Duration changes</a:t>
            </a:r>
          </a:p>
          <a:p>
            <a:pPr lvl="1"/>
            <a:r>
              <a:rPr lang="en-US" dirty="0"/>
              <a:t>You change units =&gt; Duration changes</a:t>
            </a:r>
          </a:p>
          <a:p>
            <a:pPr lvl="1"/>
            <a:r>
              <a:rPr lang="en-US" dirty="0"/>
              <a:t>You change duration =&gt; Gives options to change unit (Default) or work</a:t>
            </a:r>
          </a:p>
          <a:p>
            <a:r>
              <a:rPr lang="en-US" dirty="0"/>
              <a:t>Fixed Duration</a:t>
            </a:r>
          </a:p>
          <a:p>
            <a:pPr lvl="1"/>
            <a:r>
              <a:rPr lang="en-US" dirty="0"/>
              <a:t>You change duration =&gt; Work changes</a:t>
            </a:r>
          </a:p>
          <a:p>
            <a:pPr lvl="1"/>
            <a:r>
              <a:rPr lang="en-US" dirty="0"/>
              <a:t>You change units =&gt; Work changes</a:t>
            </a:r>
          </a:p>
          <a:p>
            <a:pPr lvl="1"/>
            <a:r>
              <a:rPr lang="en-US" dirty="0"/>
              <a:t>You change work =&gt; Gives option to change Unit (default) or duration </a:t>
            </a:r>
          </a:p>
          <a:p>
            <a:r>
              <a:rPr lang="en-US" dirty="0"/>
              <a:t>Fixed Unit</a:t>
            </a:r>
          </a:p>
          <a:p>
            <a:pPr lvl="1"/>
            <a:r>
              <a:rPr lang="en-US" dirty="0"/>
              <a:t>You change units =&gt; Work changes</a:t>
            </a:r>
          </a:p>
          <a:p>
            <a:pPr lvl="1"/>
            <a:r>
              <a:rPr lang="en-US" dirty="0"/>
              <a:t>You change duration =&gt; Work changes</a:t>
            </a:r>
          </a:p>
          <a:p>
            <a:pPr lvl="1"/>
            <a:r>
              <a:rPr lang="en-US" dirty="0"/>
              <a:t>You change work =&gt; Gives option to change Duration (Default) or units</a:t>
            </a:r>
          </a:p>
        </p:txBody>
      </p:sp>
    </p:spTree>
    <p:extLst>
      <p:ext uri="{BB962C8B-B14F-4D97-AF65-F5344CB8AC3E}">
        <p14:creationId xmlns:p14="http://schemas.microsoft.com/office/powerpoint/2010/main" val="1242879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Detail Pages - Schedule</a:t>
            </a:r>
          </a:p>
        </p:txBody>
      </p:sp>
      <p:pic>
        <p:nvPicPr>
          <p:cNvPr id="5" name="Picture Placeholder 4" descr="Project Detail Pages - Schedule"/>
          <p:cNvPicPr>
            <a:picLocks noGrp="1" noChangeAspect="1"/>
          </p:cNvPicPr>
          <p:nvPr>
            <p:ph type="pic" idx="4294967295"/>
          </p:nvPr>
        </p:nvPicPr>
        <p:blipFill>
          <a:blip r:embed="rId2"/>
          <a:srcRect/>
          <a:stretch>
            <a:fillRect/>
          </a:stretch>
        </p:blipFill>
        <p:spPr>
          <a:xfrm>
            <a:off x="364650" y="828144"/>
            <a:ext cx="11000929" cy="5978527"/>
          </a:xfrm>
        </p:spPr>
      </p:pic>
    </p:spTree>
    <p:extLst>
      <p:ext uri="{BB962C8B-B14F-4D97-AF65-F5344CB8AC3E}">
        <p14:creationId xmlns:p14="http://schemas.microsoft.com/office/powerpoint/2010/main" val="426562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160882"/>
            <a:ext cx="11698941" cy="681776"/>
          </a:xfrm>
        </p:spPr>
        <p:txBody>
          <a:bodyPr/>
          <a:lstStyle/>
          <a:p>
            <a:r>
              <a:rPr lang="en-US"/>
              <a:t>Project Detail Pages - Schedule</a:t>
            </a:r>
          </a:p>
        </p:txBody>
      </p:sp>
      <p:pic>
        <p:nvPicPr>
          <p:cNvPr id="5" name="Picture Placeholder 4" descr="Project Detail Pages - Schedule"/>
          <p:cNvPicPr>
            <a:picLocks noGrp="1" noChangeAspect="1"/>
          </p:cNvPicPr>
          <p:nvPr>
            <p:ph type="pic" idx="4294967295"/>
          </p:nvPr>
        </p:nvPicPr>
        <p:blipFill>
          <a:blip r:embed="rId2"/>
          <a:srcRect/>
          <a:stretch>
            <a:fillRect/>
          </a:stretch>
        </p:blipFill>
        <p:spPr>
          <a:xfrm>
            <a:off x="242047" y="669617"/>
            <a:ext cx="9534525" cy="5181600"/>
          </a:xfrm>
        </p:spPr>
      </p:pic>
      <p:pic>
        <p:nvPicPr>
          <p:cNvPr id="6" name="Picture 5"/>
          <p:cNvPicPr>
            <a:picLocks noChangeAspect="1"/>
          </p:cNvPicPr>
          <p:nvPr/>
        </p:nvPicPr>
        <p:blipFill>
          <a:blip r:embed="rId3"/>
          <a:stretch>
            <a:fillRect/>
          </a:stretch>
        </p:blipFill>
        <p:spPr>
          <a:xfrm>
            <a:off x="5009309" y="1252018"/>
            <a:ext cx="7020905" cy="1324160"/>
          </a:xfrm>
          <a:prstGeom prst="rect">
            <a:avLst/>
          </a:prstGeom>
          <a:solidFill>
            <a:srgbClr val="FFC000"/>
          </a:solidFill>
          <a:ln w="28575">
            <a:solidFill>
              <a:srgbClr val="FFC000"/>
            </a:solidFill>
          </a:ln>
        </p:spPr>
      </p:pic>
      <p:pic>
        <p:nvPicPr>
          <p:cNvPr id="7" name="Picture 6"/>
          <p:cNvPicPr>
            <a:picLocks noChangeAspect="1"/>
          </p:cNvPicPr>
          <p:nvPr/>
        </p:nvPicPr>
        <p:blipFill>
          <a:blip r:embed="rId4"/>
          <a:stretch>
            <a:fillRect/>
          </a:stretch>
        </p:blipFill>
        <p:spPr>
          <a:xfrm>
            <a:off x="1370251" y="5346347"/>
            <a:ext cx="10659963" cy="1324160"/>
          </a:xfrm>
          <a:prstGeom prst="rect">
            <a:avLst/>
          </a:prstGeom>
          <a:ln w="28575">
            <a:solidFill>
              <a:srgbClr val="FFC000"/>
            </a:solidFill>
          </a:ln>
        </p:spPr>
      </p:pic>
      <p:pic>
        <p:nvPicPr>
          <p:cNvPr id="8" name="Picture 7"/>
          <p:cNvPicPr>
            <a:picLocks noChangeAspect="1"/>
          </p:cNvPicPr>
          <p:nvPr/>
        </p:nvPicPr>
        <p:blipFill>
          <a:blip r:embed="rId5"/>
          <a:stretch>
            <a:fillRect/>
          </a:stretch>
        </p:blipFill>
        <p:spPr>
          <a:xfrm>
            <a:off x="8778247" y="3020024"/>
            <a:ext cx="3162741" cy="1324160"/>
          </a:xfrm>
          <a:prstGeom prst="rect">
            <a:avLst/>
          </a:prstGeom>
          <a:ln w="28575">
            <a:solidFill>
              <a:srgbClr val="FFC000"/>
            </a:solidFill>
          </a:ln>
        </p:spPr>
      </p:pic>
      <p:sp>
        <p:nvSpPr>
          <p:cNvPr id="9" name="Rectangle: Rounded Corners 8"/>
          <p:cNvSpPr/>
          <p:nvPr/>
        </p:nvSpPr>
        <p:spPr>
          <a:xfrm>
            <a:off x="349643" y="2821547"/>
            <a:ext cx="1473958" cy="272955"/>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1</a:t>
            </a:r>
          </a:p>
        </p:txBody>
      </p:sp>
      <p:sp>
        <p:nvSpPr>
          <p:cNvPr id="10" name="Rectangle: Rounded Corners 9"/>
          <p:cNvSpPr/>
          <p:nvPr/>
        </p:nvSpPr>
        <p:spPr>
          <a:xfrm>
            <a:off x="796880" y="1695625"/>
            <a:ext cx="573371" cy="306632"/>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2</a:t>
            </a:r>
          </a:p>
        </p:txBody>
      </p:sp>
      <p:sp>
        <p:nvSpPr>
          <p:cNvPr id="11" name="Rectangle: Rounded Corners 10"/>
          <p:cNvSpPr/>
          <p:nvPr/>
        </p:nvSpPr>
        <p:spPr>
          <a:xfrm>
            <a:off x="6258259" y="1268039"/>
            <a:ext cx="573371" cy="306632"/>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3</a:t>
            </a:r>
          </a:p>
        </p:txBody>
      </p:sp>
      <p:sp>
        <p:nvSpPr>
          <p:cNvPr id="12" name="Rectangle: Rounded Corners 11"/>
          <p:cNvSpPr/>
          <p:nvPr/>
        </p:nvSpPr>
        <p:spPr>
          <a:xfrm>
            <a:off x="3091979" y="5377054"/>
            <a:ext cx="573371" cy="306632"/>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4</a:t>
            </a:r>
          </a:p>
        </p:txBody>
      </p:sp>
      <p:sp>
        <p:nvSpPr>
          <p:cNvPr id="13" name="Rectangle: Rounded Corners 12"/>
          <p:cNvSpPr/>
          <p:nvPr/>
        </p:nvSpPr>
        <p:spPr>
          <a:xfrm>
            <a:off x="10939441" y="3046798"/>
            <a:ext cx="797634" cy="255960"/>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5</a:t>
            </a:r>
          </a:p>
        </p:txBody>
      </p:sp>
    </p:spTree>
    <p:extLst>
      <p:ext uri="{BB962C8B-B14F-4D97-AF65-F5344CB8AC3E}">
        <p14:creationId xmlns:p14="http://schemas.microsoft.com/office/powerpoint/2010/main" val="3344400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Project Details via Project Detail Pages</a:t>
            </a:r>
          </a:p>
        </p:txBody>
      </p:sp>
      <p:pic>
        <p:nvPicPr>
          <p:cNvPr id="5" name="Picture Placeholder 4" descr="Project Detail Pages - Project Details"/>
          <p:cNvPicPr>
            <a:picLocks noGrp="1" noChangeAspect="1"/>
          </p:cNvPicPr>
          <p:nvPr>
            <p:ph type="pic" idx="4294967295"/>
          </p:nvPr>
        </p:nvPicPr>
        <p:blipFill>
          <a:blip r:embed="rId2"/>
          <a:srcRect/>
          <a:stretch>
            <a:fillRect/>
          </a:stretch>
        </p:blipFill>
        <p:spPr>
          <a:xfrm>
            <a:off x="242047" y="991737"/>
            <a:ext cx="10566980" cy="5742694"/>
          </a:xfrm>
          <a:solidFill>
            <a:schemeClr val="accent2">
              <a:alpha val="32000"/>
            </a:schemeClr>
          </a:solidFill>
          <a:ln>
            <a:noFill/>
          </a:ln>
        </p:spPr>
      </p:pic>
      <p:sp>
        <p:nvSpPr>
          <p:cNvPr id="6" name="Rectangle: Rounded Corners 5"/>
          <p:cNvSpPr/>
          <p:nvPr/>
        </p:nvSpPr>
        <p:spPr>
          <a:xfrm>
            <a:off x="424597" y="3726606"/>
            <a:ext cx="1473958" cy="272955"/>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468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4494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pic>
        <p:nvPicPr>
          <p:cNvPr id="6" name="Picture 5"/>
          <p:cNvPicPr>
            <a:picLocks noChangeAspect="1"/>
          </p:cNvPicPr>
          <p:nvPr/>
        </p:nvPicPr>
        <p:blipFill>
          <a:blip r:embed="rId2"/>
          <a:stretch>
            <a:fillRect/>
          </a:stretch>
        </p:blipFill>
        <p:spPr>
          <a:xfrm>
            <a:off x="1216362" y="909068"/>
            <a:ext cx="10391426" cy="5709446"/>
          </a:xfrm>
          <a:prstGeom prst="rect">
            <a:avLst/>
          </a:prstGeom>
        </p:spPr>
      </p:pic>
    </p:spTree>
    <p:extLst>
      <p:ext uri="{BB962C8B-B14F-4D97-AF65-F5344CB8AC3E}">
        <p14:creationId xmlns:p14="http://schemas.microsoft.com/office/powerpoint/2010/main" val="2640056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638371" y="1139375"/>
            <a:ext cx="8505825" cy="5343525"/>
          </a:xfrm>
          <a:prstGeom prst="rect">
            <a:avLst/>
          </a:prstGeom>
        </p:spPr>
      </p:pic>
    </p:spTree>
    <p:extLst>
      <p:ext uri="{BB962C8B-B14F-4D97-AF65-F5344CB8AC3E}">
        <p14:creationId xmlns:p14="http://schemas.microsoft.com/office/powerpoint/2010/main" val="155997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384466" y="807065"/>
            <a:ext cx="9376519" cy="5927563"/>
          </a:xfrm>
          <a:prstGeom prst="rect">
            <a:avLst/>
          </a:prstGeom>
        </p:spPr>
      </p:pic>
    </p:spTree>
    <p:extLst>
      <p:ext uri="{BB962C8B-B14F-4D97-AF65-F5344CB8AC3E}">
        <p14:creationId xmlns:p14="http://schemas.microsoft.com/office/powerpoint/2010/main" val="3117668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Types of Resources</a:t>
            </a:r>
          </a:p>
        </p:txBody>
      </p:sp>
      <p:sp>
        <p:nvSpPr>
          <p:cNvPr id="5" name="Content Placeholder 4"/>
          <p:cNvSpPr>
            <a:spLocks noGrp="1"/>
          </p:cNvSpPr>
          <p:nvPr>
            <p:ph sz="quarter" idx="13"/>
          </p:nvPr>
        </p:nvSpPr>
        <p:spPr/>
        <p:txBody>
          <a:bodyPr/>
          <a:lstStyle/>
          <a:p>
            <a:endParaRPr lang="en-US"/>
          </a:p>
        </p:txBody>
      </p:sp>
    </p:spTree>
    <p:extLst>
      <p:ext uri="{BB962C8B-B14F-4D97-AF65-F5344CB8AC3E}">
        <p14:creationId xmlns:p14="http://schemas.microsoft.com/office/powerpoint/2010/main" val="3131257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 Assignment</a:t>
            </a:r>
          </a:p>
        </p:txBody>
      </p:sp>
      <p:sp>
        <p:nvSpPr>
          <p:cNvPr id="2" name="Content Placeholder 1"/>
          <p:cNvSpPr>
            <a:spLocks noGrp="1"/>
          </p:cNvSpPr>
          <p:nvPr>
            <p:ph sz="quarter" idx="13"/>
          </p:nvPr>
        </p:nvSpPr>
        <p:spPr/>
        <p:txBody>
          <a:bodyPr/>
          <a:lstStyle/>
          <a:p>
            <a:endParaRPr lang="en-US"/>
          </a:p>
        </p:txBody>
      </p:sp>
    </p:spTree>
    <p:extLst>
      <p:ext uri="{BB962C8B-B14F-4D97-AF65-F5344CB8AC3E}">
        <p14:creationId xmlns:p14="http://schemas.microsoft.com/office/powerpoint/2010/main" val="2014387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Team Building</a:t>
            </a:r>
          </a:p>
        </p:txBody>
      </p:sp>
      <p:sp>
        <p:nvSpPr>
          <p:cNvPr id="2" name="Content Placeholder 1"/>
          <p:cNvSpPr>
            <a:spLocks noGrp="1"/>
          </p:cNvSpPr>
          <p:nvPr>
            <p:ph sz="quarter" idx="13"/>
          </p:nvPr>
        </p:nvSpPr>
        <p:spPr/>
        <p:txBody>
          <a:bodyPr/>
          <a:lstStyle/>
          <a:p>
            <a:endParaRPr lang="en-US"/>
          </a:p>
        </p:txBody>
      </p:sp>
    </p:spTree>
    <p:extLst>
      <p:ext uri="{BB962C8B-B14F-4D97-AF65-F5344CB8AC3E}">
        <p14:creationId xmlns:p14="http://schemas.microsoft.com/office/powerpoint/2010/main" val="274980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ln>
            <a:miter lim="800000"/>
            <a:headEnd/>
            <a:tailEnd/>
          </a:ln>
        </p:spPr>
        <p:txBody>
          <a:bodyPr wrap="square" numCol="1" anchor="t" anchorCtr="0" compatLnSpc="1">
            <a:prstTxWarp prst="textNoShape">
              <a:avLst/>
            </a:prstTxWarp>
          </a:bodyPr>
          <a:lstStyle/>
          <a:p>
            <a:pPr fontAlgn="auto">
              <a:spcAft>
                <a:spcPts val="0"/>
              </a:spcAft>
              <a:defRPr/>
            </a:pPr>
            <a:r>
              <a:rPr lang="en-US" dirty="0"/>
              <a:t>Resource Leveling</a:t>
            </a:r>
          </a:p>
        </p:txBody>
      </p:sp>
      <p:sp>
        <p:nvSpPr>
          <p:cNvPr id="3" name="Content Placeholder 2"/>
          <p:cNvSpPr>
            <a:spLocks noGrp="1"/>
          </p:cNvSpPr>
          <p:nvPr>
            <p:ph sz="quarter" idx="13"/>
          </p:nvPr>
        </p:nvSpPr>
        <p:spPr/>
        <p:txBody>
          <a:bodyPr rtlCol="0">
            <a:normAutofit/>
          </a:bodyPr>
          <a:lstStyle/>
          <a:p>
            <a:pPr fontAlgn="auto">
              <a:spcAft>
                <a:spcPts val="0"/>
              </a:spcAft>
              <a:buNone/>
              <a:defRPr/>
            </a:pPr>
            <a:r>
              <a:rPr lang="en-US" b="1" dirty="0"/>
              <a:t>Keynotes about MSP 2007/2010 Resource Leveling</a:t>
            </a:r>
          </a:p>
          <a:p>
            <a:pPr fontAlgn="auto">
              <a:spcAft>
                <a:spcPts val="0"/>
              </a:spcAft>
              <a:defRPr/>
            </a:pPr>
            <a:r>
              <a:rPr lang="en-US" dirty="0"/>
              <a:t>Project levels only the work resources, generic resources and committed resources</a:t>
            </a:r>
          </a:p>
          <a:p>
            <a:pPr fontAlgn="auto">
              <a:spcAft>
                <a:spcPts val="0"/>
              </a:spcAft>
              <a:defRPr/>
            </a:pPr>
            <a:r>
              <a:rPr lang="en-US" dirty="0"/>
              <a:t>It does not level the material resources, cost resources and proposed resources</a:t>
            </a:r>
          </a:p>
          <a:p>
            <a:pPr fontAlgn="auto">
              <a:spcAft>
                <a:spcPts val="0"/>
              </a:spcAft>
              <a:defRPr/>
            </a:pPr>
            <a:r>
              <a:rPr lang="en-US" dirty="0"/>
              <a:t>Prior to level set the task priorities</a:t>
            </a:r>
          </a:p>
          <a:p>
            <a:pPr fontAlgn="auto">
              <a:spcAft>
                <a:spcPts val="0"/>
              </a:spcAft>
              <a:defRPr/>
            </a:pPr>
            <a:r>
              <a:rPr lang="en-US" dirty="0"/>
              <a:t>If you don't want project to level a particular task, set its priority level to 1000</a:t>
            </a:r>
          </a:p>
          <a:p>
            <a:pPr fontAlgn="auto">
              <a:spcAft>
                <a:spcPts val="0"/>
              </a:spcAft>
              <a:defRPr/>
            </a:pPr>
            <a:r>
              <a:rPr lang="en-US" dirty="0"/>
              <a:t>Task with lower priority level are split before those that have higher priority</a:t>
            </a:r>
          </a:p>
          <a:p>
            <a:pPr fontAlgn="auto">
              <a:spcAft>
                <a:spcPts val="0"/>
              </a:spcAft>
              <a:defRPr/>
            </a:pPr>
            <a:r>
              <a:rPr lang="en-US" dirty="0"/>
              <a:t>MS Projects calculates everything to Minutes and some resource red does not mean that it is over-allocated on week or day basis</a:t>
            </a:r>
          </a:p>
          <a:p>
            <a:pPr fontAlgn="auto">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Course</a:t>
            </a:r>
          </a:p>
        </p:txBody>
      </p:sp>
    </p:spTree>
    <p:extLst>
      <p:ext uri="{BB962C8B-B14F-4D97-AF65-F5344CB8AC3E}">
        <p14:creationId xmlns:p14="http://schemas.microsoft.com/office/powerpoint/2010/main" val="10386920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Engagement</a:t>
            </a:r>
          </a:p>
        </p:txBody>
      </p:sp>
      <p:sp>
        <p:nvSpPr>
          <p:cNvPr id="3" name="Content Placeholder 2"/>
          <p:cNvSpPr>
            <a:spLocks noGrp="1"/>
          </p:cNvSpPr>
          <p:nvPr>
            <p:ph sz="quarter" idx="13"/>
          </p:nvPr>
        </p:nvSpPr>
        <p:spPr/>
        <p:txBody>
          <a:bodyPr/>
          <a:lstStyle/>
          <a:p>
            <a:endParaRPr lang="en-US"/>
          </a:p>
        </p:txBody>
      </p:sp>
    </p:spTree>
    <p:extLst>
      <p:ext uri="{BB962C8B-B14F-4D97-AF65-F5344CB8AC3E}">
        <p14:creationId xmlns:p14="http://schemas.microsoft.com/office/powerpoint/2010/main" val="3754212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Leveling</a:t>
            </a:r>
          </a:p>
        </p:txBody>
      </p:sp>
      <p:sp>
        <p:nvSpPr>
          <p:cNvPr id="3" name="Content Placeholder 2"/>
          <p:cNvSpPr>
            <a:spLocks noGrp="1"/>
          </p:cNvSpPr>
          <p:nvPr>
            <p:ph sz="quarter" idx="13"/>
          </p:nvPr>
        </p:nvSpPr>
        <p:spPr/>
        <p:txBody>
          <a:bodyPr/>
          <a:lstStyle/>
          <a:p>
            <a:endParaRPr lang="en-US"/>
          </a:p>
        </p:txBody>
      </p:sp>
    </p:spTree>
    <p:extLst>
      <p:ext uri="{BB962C8B-B14F-4D97-AF65-F5344CB8AC3E}">
        <p14:creationId xmlns:p14="http://schemas.microsoft.com/office/powerpoint/2010/main" val="3255550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&amp; WBS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9803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Sharepoint</a:t>
            </a:r>
            <a:r>
              <a:rPr lang="en-US" dirty="0"/>
              <a:t> Sites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8596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Project Site</a:t>
            </a:r>
          </a:p>
        </p:txBody>
      </p:sp>
      <p:sp>
        <p:nvSpPr>
          <p:cNvPr id="5" name="Content Placeholder 4"/>
          <p:cNvSpPr>
            <a:spLocks noGrp="1"/>
          </p:cNvSpPr>
          <p:nvPr>
            <p:ph sz="quarter" idx="13"/>
          </p:nvPr>
        </p:nvSpPr>
        <p:spPr/>
        <p:txBody>
          <a:bodyPr/>
          <a:lstStyle/>
          <a:p>
            <a:endParaRPr lang="en-US"/>
          </a:p>
        </p:txBody>
      </p:sp>
    </p:spTree>
    <p:extLst>
      <p:ext uri="{BB962C8B-B14F-4D97-AF65-F5344CB8AC3E}">
        <p14:creationId xmlns:p14="http://schemas.microsoft.com/office/powerpoint/2010/main" val="726759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Site Settings</a:t>
            </a:r>
          </a:p>
        </p:txBody>
      </p:sp>
      <p:pic>
        <p:nvPicPr>
          <p:cNvPr id="5" name="Picture Placeholder 4" descr="Site Settings"/>
          <p:cNvPicPr>
            <a:picLocks noGrp="1" noChangeAspect="1"/>
          </p:cNvPicPr>
          <p:nvPr>
            <p:ph type="pic" idx="4294967295"/>
          </p:nvPr>
        </p:nvPicPr>
        <p:blipFill>
          <a:blip r:embed="rId2"/>
          <a:srcRect/>
          <a:stretch>
            <a:fillRect/>
          </a:stretch>
        </p:blipFill>
        <p:spPr>
          <a:xfrm>
            <a:off x="391947" y="1019032"/>
            <a:ext cx="10555782" cy="5736609"/>
          </a:xfrm>
        </p:spPr>
      </p:pic>
      <p:sp>
        <p:nvSpPr>
          <p:cNvPr id="6" name="Rectangle: Rounded Corners 5"/>
          <p:cNvSpPr/>
          <p:nvPr/>
        </p:nvSpPr>
        <p:spPr>
          <a:xfrm>
            <a:off x="7712501" y="3914632"/>
            <a:ext cx="1473958" cy="272955"/>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94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a new project</a:t>
            </a:r>
          </a:p>
        </p:txBody>
      </p:sp>
      <p:pic>
        <p:nvPicPr>
          <p:cNvPr id="5" name="Picture Placeholder 4" descr="Create a new project"/>
          <p:cNvPicPr>
            <a:picLocks noGrp="1" noChangeAspect="1"/>
          </p:cNvPicPr>
          <p:nvPr>
            <p:ph type="pic" idx="1"/>
          </p:nvPr>
        </p:nvPicPr>
        <p:blipFill>
          <a:blip r:embed="rId2"/>
          <a:srcRect/>
          <a:stretch>
            <a:fillRect/>
          </a:stretch>
        </p:blipFill>
        <p:spPr>
          <a:xfrm>
            <a:off x="1460731" y="964443"/>
            <a:ext cx="6132596" cy="5181600"/>
          </a:xfrm>
        </p:spPr>
      </p:pic>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54378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Existing Project</a:t>
            </a:r>
          </a:p>
        </p:txBody>
      </p:sp>
      <p:pic>
        <p:nvPicPr>
          <p:cNvPr id="5" name="Picture Placeholder 4" descr="Project Center"/>
          <p:cNvPicPr>
            <a:picLocks noGrp="1" noChangeAspect="1"/>
          </p:cNvPicPr>
          <p:nvPr>
            <p:ph type="pic" idx="4294967295"/>
          </p:nvPr>
        </p:nvPicPr>
        <p:blipFill>
          <a:blip r:embed="rId2"/>
          <a:srcRect/>
          <a:stretch>
            <a:fillRect/>
          </a:stretch>
        </p:blipFill>
        <p:spPr>
          <a:xfrm>
            <a:off x="655093" y="842658"/>
            <a:ext cx="10890913" cy="5918738"/>
          </a:xfrm>
        </p:spPr>
      </p:pic>
    </p:spTree>
    <p:extLst>
      <p:ext uri="{BB962C8B-B14F-4D97-AF65-F5344CB8AC3E}">
        <p14:creationId xmlns:p14="http://schemas.microsoft.com/office/powerpoint/2010/main" val="3930200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 New Project Template</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842650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67770" y="1175272"/>
            <a:ext cx="8382000" cy="5162550"/>
          </a:xfrm>
          <a:prstGeom prst="rect">
            <a:avLst/>
          </a:prstGeom>
        </p:spPr>
      </p:pic>
      <p:sp>
        <p:nvSpPr>
          <p:cNvPr id="2" name="Title 1"/>
          <p:cNvSpPr>
            <a:spLocks noGrp="1"/>
          </p:cNvSpPr>
          <p:nvPr>
            <p:ph type="title"/>
          </p:nvPr>
        </p:nvSpPr>
        <p:spPr/>
        <p:txBody>
          <a:bodyPr/>
          <a:lstStyle/>
          <a:p>
            <a:r>
              <a:rPr lang="en-US"/>
              <a:t>Project Center</a:t>
            </a:r>
          </a:p>
        </p:txBody>
      </p:sp>
      <p:sp>
        <p:nvSpPr>
          <p:cNvPr id="6" name="Rectangle: Rounded Corners 5"/>
          <p:cNvSpPr/>
          <p:nvPr/>
        </p:nvSpPr>
        <p:spPr>
          <a:xfrm>
            <a:off x="1079689" y="3177653"/>
            <a:ext cx="1473958" cy="272955"/>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p:cNvSpPr/>
          <p:nvPr/>
        </p:nvSpPr>
        <p:spPr>
          <a:xfrm>
            <a:off x="1079689" y="2361061"/>
            <a:ext cx="1473958" cy="272955"/>
          </a:xfrm>
          <a:prstGeom prst="roundRect">
            <a:avLst/>
          </a:prstGeom>
          <a:solidFill>
            <a:srgbClr val="FFC000">
              <a:alpha val="43000"/>
            </a:srgb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2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2016 Features</a:t>
            </a:r>
          </a:p>
        </p:txBody>
      </p:sp>
      <p:sp>
        <p:nvSpPr>
          <p:cNvPr id="3" name="Content Placeholder 2"/>
          <p:cNvSpPr>
            <a:spLocks noGrp="1"/>
          </p:cNvSpPr>
          <p:nvPr>
            <p:ph sz="quarter" idx="13"/>
          </p:nvPr>
        </p:nvSpPr>
        <p:spPr/>
        <p:txBody>
          <a:bodyPr>
            <a:normAutofit fontScale="62500" lnSpcReduction="20000"/>
          </a:bodyPr>
          <a:lstStyle/>
          <a:p>
            <a:r>
              <a:rPr lang="en-US" dirty="0">
                <a:latin typeface="Arial" panose="020B0604020202020204" pitchFamily="34" charset="0"/>
                <a:cs typeface="Arial" panose="020B0604020202020204" pitchFamily="34" charset="0"/>
              </a:rPr>
              <a:t>Build and Manage Schedules</a:t>
            </a:r>
          </a:p>
          <a:p>
            <a:pPr lvl="1"/>
            <a:r>
              <a:rPr lang="en-US" dirty="0">
                <a:latin typeface="Arial" panose="020B0604020202020204" pitchFamily="34" charset="0"/>
                <a:cs typeface="Arial" panose="020B0604020202020204" pitchFamily="34" charset="0"/>
              </a:rPr>
              <a:t>Flexible Web-based Scheduling</a:t>
            </a:r>
          </a:p>
          <a:p>
            <a:pPr lvl="1"/>
            <a:r>
              <a:rPr lang="en-US" dirty="0">
                <a:latin typeface="Arial" panose="020B0604020202020204" pitchFamily="34" charset="0"/>
                <a:cs typeface="Arial" panose="020B0604020202020204" pitchFamily="34" charset="0"/>
              </a:rPr>
              <a:t>Editable web-based schedules:</a:t>
            </a:r>
          </a:p>
          <a:p>
            <a:pPr lvl="1"/>
            <a:r>
              <a:rPr lang="en-US" dirty="0">
                <a:latin typeface="Arial" panose="020B0604020202020204" pitchFamily="34" charset="0"/>
                <a:cs typeface="Arial" panose="020B0604020202020204" pitchFamily="34" charset="0"/>
              </a:rPr>
              <a:t>Consistent and familiar user experience</a:t>
            </a:r>
          </a:p>
          <a:p>
            <a:pPr lvl="1"/>
            <a:r>
              <a:rPr lang="en-US" dirty="0">
                <a:latin typeface="Arial" panose="020B0604020202020204" pitchFamily="34" charset="0"/>
                <a:cs typeface="Arial" panose="020B0604020202020204" pitchFamily="34" charset="0"/>
              </a:rPr>
              <a:t>Multi-level Undo and Change Highlighting</a:t>
            </a:r>
          </a:p>
          <a:p>
            <a:r>
              <a:rPr lang="en-US" dirty="0">
                <a:latin typeface="Arial" panose="020B0604020202020204" pitchFamily="34" charset="0"/>
                <a:cs typeface="Arial" panose="020B0604020202020204" pitchFamily="34" charset="0"/>
              </a:rPr>
              <a:t>Collaborate With Team Easily</a:t>
            </a:r>
          </a:p>
          <a:p>
            <a:pPr lvl="1"/>
            <a:r>
              <a:rPr lang="en-US" dirty="0">
                <a:latin typeface="Arial" panose="020B0604020202020204" pitchFamily="34" charset="0"/>
                <a:cs typeface="Arial" panose="020B0604020202020204" pitchFamily="34" charset="0"/>
              </a:rPr>
              <a:t>Provide a central location for team collaboration</a:t>
            </a:r>
          </a:p>
          <a:p>
            <a:pPr lvl="1"/>
            <a:r>
              <a:rPr lang="en-US" dirty="0">
                <a:latin typeface="Arial" panose="020B0604020202020204" pitchFamily="34" charset="0"/>
                <a:cs typeface="Arial" panose="020B0604020202020204" pitchFamily="34" charset="0"/>
              </a:rPr>
              <a:t>Manage content efficiently</a:t>
            </a:r>
          </a:p>
          <a:p>
            <a:pPr lvl="1"/>
            <a:r>
              <a:rPr lang="en-US" dirty="0">
                <a:latin typeface="Arial" panose="020B0604020202020204" pitchFamily="34" charset="0"/>
                <a:cs typeface="Arial" panose="020B0604020202020204" pitchFamily="34" charset="0"/>
              </a:rPr>
              <a:t>Link documents with project tasks</a:t>
            </a:r>
          </a:p>
          <a:p>
            <a:pPr lvl="1"/>
            <a:r>
              <a:rPr lang="en-US" dirty="0">
                <a:latin typeface="Arial" panose="020B0604020202020204" pitchFamily="34" charset="0"/>
                <a:cs typeface="Arial" panose="020B0604020202020204" pitchFamily="34" charset="0"/>
              </a:rPr>
              <a:t>Use social platforms to convey project information</a:t>
            </a:r>
          </a:p>
          <a:p>
            <a:r>
              <a:rPr lang="en-US" dirty="0">
                <a:latin typeface="Arial" panose="020B0604020202020204" pitchFamily="34" charset="0"/>
                <a:cs typeface="Arial" panose="020B0604020202020204" pitchFamily="34" charset="0"/>
              </a:rPr>
              <a:t>Communicate Information Effectively</a:t>
            </a:r>
          </a:p>
          <a:p>
            <a:pPr lvl="1"/>
            <a:r>
              <a:rPr lang="en-US" dirty="0">
                <a:latin typeface="Arial" panose="020B0604020202020204" pitchFamily="34" charset="0"/>
                <a:cs typeface="Arial" panose="020B0604020202020204" pitchFamily="34" charset="0"/>
              </a:rPr>
              <a:t>Format and print one-page schedules or other reports</a:t>
            </a:r>
          </a:p>
          <a:p>
            <a:pPr lvl="1"/>
            <a:r>
              <a:rPr lang="en-US" dirty="0">
                <a:latin typeface="Arial" panose="020B0604020202020204" pitchFamily="34" charset="0"/>
                <a:cs typeface="Arial" panose="020B0604020202020204" pitchFamily="34" charset="0"/>
              </a:rPr>
              <a:t>Easily export Project data into Microsoft Office tools</a:t>
            </a:r>
          </a:p>
          <a:p>
            <a:r>
              <a:rPr lang="en-US" dirty="0">
                <a:latin typeface="Arial" panose="020B0604020202020204" pitchFamily="34" charset="0"/>
                <a:cs typeface="Arial" panose="020B0604020202020204" pitchFamily="34" charset="0"/>
              </a:rPr>
              <a:t>Quickly Access The Information You Need</a:t>
            </a:r>
          </a:p>
          <a:p>
            <a:pPr lvl="1"/>
            <a:r>
              <a:rPr lang="en-US" dirty="0">
                <a:latin typeface="Arial" panose="020B0604020202020204" pitchFamily="34" charset="0"/>
                <a:cs typeface="Arial" panose="020B0604020202020204" pitchFamily="34" charset="0"/>
              </a:rPr>
              <a:t>Predefined or Custom Metrics</a:t>
            </a:r>
          </a:p>
          <a:p>
            <a:pPr lvl="1"/>
            <a:r>
              <a:rPr lang="en-US" dirty="0">
                <a:latin typeface="Arial" panose="020B0604020202020204" pitchFamily="34" charset="0"/>
                <a:cs typeface="Arial" panose="020B0604020202020204" pitchFamily="34" charset="0"/>
              </a:rPr>
              <a:t>Track Scope and Schedule Changes</a:t>
            </a:r>
          </a:p>
        </p:txBody>
      </p:sp>
      <p:sp>
        <p:nvSpPr>
          <p:cNvPr id="5" name="Content Placeholder 4"/>
          <p:cNvSpPr>
            <a:spLocks noGrp="1"/>
          </p:cNvSpPr>
          <p:nvPr>
            <p:ph sz="quarter" idx="14"/>
          </p:nvPr>
        </p:nvSpPr>
        <p:spPr/>
        <p:txBody>
          <a:bodyPr>
            <a:noAutofit/>
          </a:bodyPr>
          <a:lstStyle/>
          <a:p>
            <a:r>
              <a:rPr lang="en-US" sz="1050" dirty="0">
                <a:latin typeface="Arial" panose="020B0604020202020204" pitchFamily="34" charset="0"/>
                <a:cs typeface="Arial" panose="020B0604020202020204" pitchFamily="34" charset="0"/>
              </a:rPr>
              <a:t>Gain Superior Control of Resources and Finances</a:t>
            </a:r>
          </a:p>
          <a:p>
            <a:pPr lvl="1"/>
            <a:r>
              <a:rPr lang="en-US" sz="1050" dirty="0">
                <a:latin typeface="Arial" panose="020B0604020202020204" pitchFamily="34" charset="0"/>
                <a:cs typeface="Arial" panose="020B0604020202020204" pitchFamily="34" charset="0"/>
              </a:rPr>
              <a:t>Easily assign resources to tasks</a:t>
            </a:r>
          </a:p>
          <a:p>
            <a:pPr lvl="1"/>
            <a:r>
              <a:rPr lang="en-US" sz="1050" dirty="0">
                <a:latin typeface="Arial" panose="020B0604020202020204" pitchFamily="34" charset="0"/>
                <a:cs typeface="Arial" panose="020B0604020202020204" pitchFamily="34" charset="0"/>
              </a:rPr>
              <a:t>Adjust the task assignments to solve clashes over allocations</a:t>
            </a:r>
          </a:p>
          <a:p>
            <a:pPr lvl="1"/>
            <a:r>
              <a:rPr lang="en-US" sz="1050" dirty="0">
                <a:latin typeface="Arial" panose="020B0604020202020204" pitchFamily="34" charset="0"/>
                <a:cs typeface="Arial" panose="020B0604020202020204" pitchFamily="34" charset="0"/>
              </a:rPr>
              <a:t>Govern finances by assigning budgets to projects and programs</a:t>
            </a:r>
          </a:p>
          <a:p>
            <a:pPr lvl="1"/>
            <a:r>
              <a:rPr lang="en-US" sz="1050" dirty="0">
                <a:latin typeface="Arial" panose="020B0604020202020204" pitchFamily="34" charset="0"/>
                <a:cs typeface="Arial" panose="020B0604020202020204" pitchFamily="34" charset="0"/>
              </a:rPr>
              <a:t>Improve your cost estimates with Cost Resources</a:t>
            </a:r>
          </a:p>
          <a:p>
            <a:r>
              <a:rPr lang="en-US" sz="1050" dirty="0">
                <a:latin typeface="Arial" panose="020B0604020202020204" pitchFamily="34" charset="0"/>
                <a:cs typeface="Arial" panose="020B0604020202020204" pitchFamily="34" charset="0"/>
              </a:rPr>
              <a:t>Gain Strategic Visibility into Business Performance and Make Informed Decisions</a:t>
            </a:r>
          </a:p>
          <a:p>
            <a:pPr lvl="1"/>
            <a:r>
              <a:rPr lang="en-US" sz="1050" dirty="0">
                <a:latin typeface="Arial" panose="020B0604020202020204" pitchFamily="34" charset="0"/>
                <a:cs typeface="Arial" panose="020B0604020202020204" pitchFamily="34" charset="0"/>
              </a:rPr>
              <a:t>Control projects from a central location and measure performance easily</a:t>
            </a:r>
          </a:p>
          <a:p>
            <a:pPr lvl="1"/>
            <a:r>
              <a:rPr lang="en-US" sz="1050" dirty="0">
                <a:latin typeface="Arial" panose="020B0604020202020204" pitchFamily="34" charset="0"/>
                <a:cs typeface="Arial" panose="020B0604020202020204" pitchFamily="34" charset="0"/>
              </a:rPr>
              <a:t>Create custom status reports to gather and bring together progress updates from team members</a:t>
            </a:r>
          </a:p>
          <a:p>
            <a:pPr lvl="1"/>
            <a:r>
              <a:rPr lang="en-US" sz="1050" dirty="0">
                <a:latin typeface="Arial" panose="020B0604020202020204" pitchFamily="34" charset="0"/>
                <a:cs typeface="Arial" panose="020B0604020202020204" pitchFamily="34" charset="0"/>
              </a:rPr>
              <a:t>Create reports using best-practice report templates from Business Intelligence Center</a:t>
            </a:r>
          </a:p>
          <a:p>
            <a:pPr lvl="1"/>
            <a:r>
              <a:rPr lang="en-US" sz="1050" dirty="0">
                <a:latin typeface="Arial" panose="020B0604020202020204" pitchFamily="34" charset="0"/>
                <a:cs typeface="Arial" panose="020B0604020202020204" pitchFamily="34" charset="0"/>
              </a:rPr>
              <a:t>Create reports and powerful dashboards easily</a:t>
            </a:r>
          </a:p>
          <a:p>
            <a:r>
              <a:rPr lang="en-US" sz="1050" dirty="0">
                <a:latin typeface="Arial" panose="020B0604020202020204" pitchFamily="34" charset="0"/>
                <a:cs typeface="Arial" panose="020B0604020202020204" pitchFamily="34" charset="0"/>
              </a:rPr>
              <a:t>Track Projects as Per Your Needs</a:t>
            </a:r>
          </a:p>
          <a:p>
            <a:pPr lvl="1"/>
            <a:r>
              <a:rPr lang="en-US" sz="1050" dirty="0">
                <a:latin typeface="Arial" panose="020B0604020202020204" pitchFamily="34" charset="0"/>
                <a:cs typeface="Arial" panose="020B0604020202020204" pitchFamily="34" charset="0"/>
              </a:rPr>
              <a:t>Set Baselines:</a:t>
            </a:r>
          </a:p>
          <a:p>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7540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723984" y="842658"/>
            <a:ext cx="5824930" cy="5792021"/>
          </a:xfrm>
          <a:prstGeom prst="rect">
            <a:avLst/>
          </a:prstGeom>
        </p:spPr>
      </p:pic>
    </p:spTree>
    <p:extLst>
      <p:ext uri="{BB962C8B-B14F-4D97-AF65-F5344CB8AC3E}">
        <p14:creationId xmlns:p14="http://schemas.microsoft.com/office/powerpoint/2010/main" val="3872538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2685" y="1689780"/>
            <a:ext cx="11537663" cy="3578906"/>
          </a:xfrm>
          <a:prstGeom prst="rect">
            <a:avLst/>
          </a:prstGeom>
        </p:spPr>
      </p:pic>
    </p:spTree>
    <p:extLst>
      <p:ext uri="{BB962C8B-B14F-4D97-AF65-F5344CB8AC3E}">
        <p14:creationId xmlns:p14="http://schemas.microsoft.com/office/powerpoint/2010/main" val="702781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814637" y="814387"/>
            <a:ext cx="6562725" cy="5229225"/>
          </a:xfrm>
          <a:prstGeom prst="rect">
            <a:avLst/>
          </a:prstGeom>
        </p:spPr>
      </p:pic>
    </p:spTree>
    <p:extLst>
      <p:ext uri="{BB962C8B-B14F-4D97-AF65-F5344CB8AC3E}">
        <p14:creationId xmlns:p14="http://schemas.microsoft.com/office/powerpoint/2010/main" val="1657541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500187" y="771525"/>
            <a:ext cx="9191625" cy="5314950"/>
          </a:xfrm>
          <a:prstGeom prst="rect">
            <a:avLst/>
          </a:prstGeom>
        </p:spPr>
      </p:pic>
    </p:spTree>
    <p:extLst>
      <p:ext uri="{BB962C8B-B14F-4D97-AF65-F5344CB8AC3E}">
        <p14:creationId xmlns:p14="http://schemas.microsoft.com/office/powerpoint/2010/main" val="146132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Project Detail Pages - Maintenance Project-PDP</a:t>
            </a:r>
            <a:endParaRPr lang="en-US"/>
          </a:p>
        </p:txBody>
      </p:sp>
      <p:pic>
        <p:nvPicPr>
          <p:cNvPr id="5" name="Picture Placeholder 4" descr="Project Detail Pages - Maintenance Project-PDP"/>
          <p:cNvPicPr>
            <a:picLocks noGrp="1" noChangeAspect="1"/>
          </p:cNvPicPr>
          <p:nvPr>
            <p:ph type="pic" idx="1"/>
          </p:nvPr>
        </p:nvPicPr>
        <p:blipFill>
          <a:blip r:embed="rId2"/>
          <a:srcRect/>
          <a:stretch>
            <a:fillRect/>
          </a:stretch>
        </p:blipFill>
        <p:spPr>
          <a:xfrm>
            <a:off x="7424803" y="736601"/>
            <a:ext cx="3255358" cy="1007240"/>
          </a:xfrm>
        </p:spPr>
      </p:pic>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768086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3867150" y="1200150"/>
            <a:ext cx="4457700" cy="4457700"/>
          </a:xfrm>
          <a:prstGeom prst="rect">
            <a:avLst/>
          </a:prstGeom>
        </p:spPr>
      </p:pic>
    </p:spTree>
    <p:extLst>
      <p:ext uri="{BB962C8B-B14F-4D97-AF65-F5344CB8AC3E}">
        <p14:creationId xmlns:p14="http://schemas.microsoft.com/office/powerpoint/2010/main" val="1045852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242047" y="842658"/>
            <a:ext cx="2476500" cy="847725"/>
          </a:xfrm>
          <a:prstGeom prst="rect">
            <a:avLst/>
          </a:prstGeom>
        </p:spPr>
      </p:pic>
      <p:sp>
        <p:nvSpPr>
          <p:cNvPr id="7" name="Rectangle: Rounded Corners 6"/>
          <p:cNvSpPr/>
          <p:nvPr/>
        </p:nvSpPr>
        <p:spPr>
          <a:xfrm>
            <a:off x="242047" y="1378424"/>
            <a:ext cx="2009834" cy="311959"/>
          </a:xfrm>
          <a:prstGeom prst="roundRect">
            <a:avLst/>
          </a:prstGeom>
          <a:solidFill>
            <a:srgbClr val="FFC00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825313" y="1973943"/>
            <a:ext cx="11115675" cy="2590800"/>
          </a:xfrm>
          <a:prstGeom prst="rect">
            <a:avLst/>
          </a:prstGeom>
        </p:spPr>
      </p:pic>
    </p:spTree>
    <p:extLst>
      <p:ext uri="{BB962C8B-B14F-4D97-AF65-F5344CB8AC3E}">
        <p14:creationId xmlns:p14="http://schemas.microsoft.com/office/powerpoint/2010/main" val="1956922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160882"/>
            <a:ext cx="11698941" cy="681776"/>
          </a:xfrm>
        </p:spPr>
        <p:txBody>
          <a:bodyPr/>
          <a:lstStyle/>
          <a:p>
            <a:endParaRPr lang="en-US"/>
          </a:p>
        </p:txBody>
      </p:sp>
      <p:pic>
        <p:nvPicPr>
          <p:cNvPr id="4" name="Picture 3"/>
          <p:cNvPicPr>
            <a:picLocks noChangeAspect="1"/>
          </p:cNvPicPr>
          <p:nvPr/>
        </p:nvPicPr>
        <p:blipFill>
          <a:blip r:embed="rId2"/>
          <a:stretch>
            <a:fillRect/>
          </a:stretch>
        </p:blipFill>
        <p:spPr>
          <a:xfrm>
            <a:off x="2324100" y="1647825"/>
            <a:ext cx="7543800" cy="3562350"/>
          </a:xfrm>
          <a:prstGeom prst="rect">
            <a:avLst/>
          </a:prstGeom>
        </p:spPr>
      </p:pic>
    </p:spTree>
    <p:extLst>
      <p:ext uri="{BB962C8B-B14F-4D97-AF65-F5344CB8AC3E}">
        <p14:creationId xmlns:p14="http://schemas.microsoft.com/office/powerpoint/2010/main" val="2327491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557212" y="2095500"/>
            <a:ext cx="11077575" cy="2667000"/>
          </a:xfrm>
          <a:prstGeom prst="rect">
            <a:avLst/>
          </a:prstGeom>
        </p:spPr>
      </p:pic>
    </p:spTree>
    <p:extLst>
      <p:ext uri="{BB962C8B-B14F-4D97-AF65-F5344CB8AC3E}">
        <p14:creationId xmlns:p14="http://schemas.microsoft.com/office/powerpoint/2010/main" val="476195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2876550" y="1662112"/>
            <a:ext cx="6438900" cy="3533775"/>
          </a:xfrm>
          <a:prstGeom prst="rect">
            <a:avLst/>
          </a:prstGeom>
        </p:spPr>
      </p:pic>
    </p:spTree>
    <p:extLst>
      <p:ext uri="{BB962C8B-B14F-4D97-AF65-F5344CB8AC3E}">
        <p14:creationId xmlns:p14="http://schemas.microsoft.com/office/powerpoint/2010/main" val="90790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Features of Project Server 2010 Hosting</a:t>
            </a:r>
            <a:endParaRPr lang="en-US" dirty="0"/>
          </a:p>
        </p:txBody>
      </p:sp>
      <p:sp>
        <p:nvSpPr>
          <p:cNvPr id="3" name="Content Placeholder 2"/>
          <p:cNvSpPr>
            <a:spLocks noGrp="1"/>
          </p:cNvSpPr>
          <p:nvPr>
            <p:ph sz="quarter" idx="13"/>
          </p:nvPr>
        </p:nvSpPr>
        <p:spPr/>
        <p:txBody>
          <a:bodyPr>
            <a:normAutofit fontScale="55000" lnSpcReduction="20000"/>
          </a:bodyPr>
          <a:lstStyle/>
          <a:p>
            <a:pPr fontAlgn="base"/>
            <a:r>
              <a:rPr lang="en-US" b="1" dirty="0"/>
              <a:t>Quick Report Generation</a:t>
            </a:r>
            <a:r>
              <a:rPr lang="en-US" dirty="0"/>
              <a:t>— Microsoft Project Server 2010 helps you to easily fetch reports whenever you want. You can print one-page schedules or reports directly from the tool. You can also export your report data to MS Office products such as Excel, PowerPoint and Visio, as per your requirements. Dynamic reports can be fetched in form of charts, diagrams, and graphs.</a:t>
            </a:r>
          </a:p>
          <a:p>
            <a:pPr fontAlgn="base"/>
            <a:r>
              <a:rPr lang="en-US" b="1" dirty="0"/>
              <a:t>Extensible and Programmable</a:t>
            </a:r>
            <a:r>
              <a:rPr lang="en-US" dirty="0"/>
              <a:t>—Built on the .NET framework, MS Project Server can be customized to work as per your business systems and processes. You can install Project Server 2010 via an API with Excel services. APIs and Project Server Event Model work together to display the data</a:t>
            </a:r>
            <a:r>
              <a:rPr lang="en-US" strike="sngStrike" dirty="0"/>
              <a:t> </a:t>
            </a:r>
            <a:r>
              <a:rPr lang="en-US" dirty="0"/>
              <a:t>inside the client applications</a:t>
            </a:r>
            <a:r>
              <a:rPr lang="en-US" strike="sngStrike" dirty="0"/>
              <a:t> </a:t>
            </a:r>
            <a:r>
              <a:rPr lang="en-US" dirty="0"/>
              <a:t>to trigger the business processes workflow.</a:t>
            </a:r>
          </a:p>
          <a:p>
            <a:pPr fontAlgn="base"/>
            <a:r>
              <a:rPr lang="en-US" b="1" dirty="0"/>
              <a:t>Timesheets</a:t>
            </a:r>
            <a:r>
              <a:rPr lang="en-US" dirty="0"/>
              <a:t>—The timesheet feature in Project 2010 server allows you to report the time spent on project or non-project activities. Timesheets track actual work time, which can be guarded through auditing.</a:t>
            </a:r>
          </a:p>
          <a:p>
            <a:pPr fontAlgn="base"/>
            <a:r>
              <a:rPr lang="en-US" b="1" dirty="0"/>
              <a:t>Project Budget Control</a:t>
            </a:r>
            <a:r>
              <a:rPr lang="en-US" dirty="0"/>
              <a:t>—With Microsoft Project 2010 Server, you can now control your finances spent on the project. The Budget field allows you to allot your budget by identifying costs for each resource.</a:t>
            </a:r>
          </a:p>
          <a:p>
            <a:pPr fontAlgn="base"/>
            <a:r>
              <a:rPr lang="en-US" b="1" dirty="0"/>
              <a:t>Enterprise Templates</a:t>
            </a:r>
            <a:r>
              <a:rPr lang="en-US" dirty="0"/>
              <a:t>—Enterprise templates in hosted Project Server 2010 allow you to create standardized templates for use across your enterprise. This MS Project Server feature allows you to have standard naming conventions, scheduling logic and project structures.</a:t>
            </a:r>
          </a:p>
          <a:p>
            <a:pPr fontAlgn="base"/>
            <a:r>
              <a:rPr lang="en-US" b="1" dirty="0"/>
              <a:t>Resource Management</a:t>
            </a:r>
            <a:r>
              <a:rPr lang="en-US" dirty="0"/>
              <a:t>—Project Server 2010 hosting solution enables you to manage your resources which include equipment, people and materials that are required to finish a project. Project Server’s resource management feature helps you to centrally store resources in a Project Server database which can be accessed anytime from anywhere.</a:t>
            </a:r>
          </a:p>
          <a:p>
            <a:pPr fontAlgn="base"/>
            <a:r>
              <a:rPr lang="en-US" b="1" dirty="0"/>
              <a:t>Update through Web—</a:t>
            </a:r>
            <a:r>
              <a:rPr lang="en-US" dirty="0"/>
              <a:t>Professional client applications are not required for project updates. You can directly manage resources or update tasks in the MS Project 2010 Server. Soon after the publishing of the project plan, resources can view their tasks via Project Web Access (PWA).</a:t>
            </a:r>
          </a:p>
          <a:p>
            <a:pPr fontAlgn="base"/>
            <a:r>
              <a:rPr lang="en-US" b="1" dirty="0"/>
              <a:t>Project Center</a:t>
            </a:r>
            <a:r>
              <a:rPr lang="en-US" dirty="0"/>
              <a:t>—Project Center allows stakeholders and executives to view multiple project status at a glance.</a:t>
            </a:r>
          </a:p>
          <a:p>
            <a:pPr fontAlgn="base"/>
            <a:r>
              <a:rPr lang="en-US" b="1" dirty="0"/>
              <a:t>Built on SharePoint</a:t>
            </a:r>
            <a:r>
              <a:rPr lang="en-US" dirty="0"/>
              <a:t>—Microsoft Office Project Server 2010 is built on SharePoint 2010, which allows for collaboration and central management and tracking of issues, documents, and risks. Centralized management allows users to enhance the quality of their deliverables.</a:t>
            </a:r>
          </a:p>
          <a:p>
            <a:pPr fontAlgn="base"/>
            <a:r>
              <a:rPr lang="en-US" b="1" dirty="0"/>
              <a:t>Risk Management</a:t>
            </a:r>
            <a:r>
              <a:rPr lang="en-US" dirty="0"/>
              <a:t>—Microsoft Project 2010 Server identifies risks early and prompts you to alleviate them. Project Managers can set baselines for time and cost of the assignment. Microsoft Project Server tracks the discrepancy between the actual data and baseline. If the discrepancy is more, then the project manager is alerted about the same.</a:t>
            </a:r>
          </a:p>
          <a:p>
            <a:endParaRPr lang="en-US" dirty="0"/>
          </a:p>
        </p:txBody>
      </p:sp>
    </p:spTree>
    <p:extLst>
      <p:ext uri="{BB962C8B-B14F-4D97-AF65-F5344CB8AC3E}">
        <p14:creationId xmlns:p14="http://schemas.microsoft.com/office/powerpoint/2010/main" val="1771033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Register in SharePoint</a:t>
            </a:r>
          </a:p>
        </p:txBody>
      </p:sp>
      <p:grpSp>
        <p:nvGrpSpPr>
          <p:cNvPr id="9" name="Group 8"/>
          <p:cNvGrpSpPr/>
          <p:nvPr/>
        </p:nvGrpSpPr>
        <p:grpSpPr>
          <a:xfrm>
            <a:off x="314147" y="1194344"/>
            <a:ext cx="5689781" cy="4916170"/>
            <a:chOff x="464276" y="1194344"/>
            <a:chExt cx="4610100" cy="4410075"/>
          </a:xfrm>
        </p:grpSpPr>
        <p:pic>
          <p:nvPicPr>
            <p:cNvPr id="3" name="Picture 2"/>
            <p:cNvPicPr>
              <a:picLocks noChangeAspect="1"/>
            </p:cNvPicPr>
            <p:nvPr/>
          </p:nvPicPr>
          <p:blipFill>
            <a:blip r:embed="rId2"/>
            <a:stretch>
              <a:fillRect/>
            </a:stretch>
          </p:blipFill>
          <p:spPr>
            <a:xfrm>
              <a:off x="464276" y="1194344"/>
              <a:ext cx="4610100" cy="34004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3"/>
            <a:stretch>
              <a:fillRect/>
            </a:stretch>
          </p:blipFill>
          <p:spPr>
            <a:xfrm>
              <a:off x="502376" y="4594769"/>
              <a:ext cx="4572000" cy="10096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pic>
        <p:nvPicPr>
          <p:cNvPr id="4" name="Picture 3"/>
          <p:cNvPicPr>
            <a:picLocks noChangeAspect="1"/>
          </p:cNvPicPr>
          <p:nvPr/>
        </p:nvPicPr>
        <p:blipFill>
          <a:blip r:embed="rId4"/>
          <a:stretch>
            <a:fillRect/>
          </a:stretch>
        </p:blipFill>
        <p:spPr>
          <a:xfrm>
            <a:off x="6125931" y="1189514"/>
            <a:ext cx="6148879" cy="1433579"/>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a:stretch>
            <a:fillRect/>
          </a:stretch>
        </p:blipFill>
        <p:spPr>
          <a:xfrm>
            <a:off x="6128422" y="2623093"/>
            <a:ext cx="6081669" cy="131186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6"/>
          <a:stretch>
            <a:fillRect/>
          </a:stretch>
        </p:blipFill>
        <p:spPr>
          <a:xfrm>
            <a:off x="6166875" y="3934952"/>
            <a:ext cx="6094287" cy="23802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15860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Register in SharePoint</a:t>
            </a:r>
          </a:p>
        </p:txBody>
      </p:sp>
      <p:pic>
        <p:nvPicPr>
          <p:cNvPr id="3" name="Picture 2"/>
          <p:cNvPicPr>
            <a:picLocks noChangeAspect="1"/>
          </p:cNvPicPr>
          <p:nvPr/>
        </p:nvPicPr>
        <p:blipFill>
          <a:blip r:embed="rId2"/>
          <a:stretch>
            <a:fillRect/>
          </a:stretch>
        </p:blipFill>
        <p:spPr>
          <a:xfrm>
            <a:off x="515399" y="1219200"/>
            <a:ext cx="11425589" cy="1889760"/>
          </a:xfrm>
          <a:prstGeom prst="rect">
            <a:avLst/>
          </a:prstGeom>
        </p:spPr>
      </p:pic>
    </p:spTree>
    <p:extLst>
      <p:ext uri="{BB962C8B-B14F-4D97-AF65-F5344CB8AC3E}">
        <p14:creationId xmlns:p14="http://schemas.microsoft.com/office/powerpoint/2010/main" val="3604581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Location: To create Deliverable</a:t>
            </a:r>
          </a:p>
        </p:txBody>
      </p:sp>
      <p:pic>
        <p:nvPicPr>
          <p:cNvPr id="5" name="Picture Placeholder 4" descr="Deliverables - All Items"/>
          <p:cNvPicPr>
            <a:picLocks noGrp="1" noChangeAspect="1"/>
          </p:cNvPicPr>
          <p:nvPr>
            <p:ph type="pic" idx="4294967295"/>
          </p:nvPr>
        </p:nvPicPr>
        <p:blipFill>
          <a:blip r:embed="rId2"/>
          <a:srcRect/>
          <a:stretch>
            <a:fillRect/>
          </a:stretch>
        </p:blipFill>
        <p:spPr>
          <a:xfrm>
            <a:off x="1054780" y="1312635"/>
            <a:ext cx="10695061" cy="3128736"/>
          </a:xfrm>
        </p:spPr>
      </p:pic>
    </p:spTree>
    <p:extLst>
      <p:ext uri="{BB962C8B-B14F-4D97-AF65-F5344CB8AC3E}">
        <p14:creationId xmlns:p14="http://schemas.microsoft.com/office/powerpoint/2010/main" val="3478202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 List in SharePoint</a:t>
            </a:r>
          </a:p>
        </p:txBody>
      </p:sp>
      <p:pic>
        <p:nvPicPr>
          <p:cNvPr id="5" name="Picture Placeholder 4" descr="Deliverables - New Item"/>
          <p:cNvPicPr>
            <a:picLocks noGrp="1" noChangeAspect="1"/>
          </p:cNvPicPr>
          <p:nvPr>
            <p:ph type="pic" idx="4294967295"/>
          </p:nvPr>
        </p:nvPicPr>
        <p:blipFill>
          <a:blip r:embed="rId2"/>
          <a:srcRect/>
          <a:stretch>
            <a:fillRect/>
          </a:stretch>
        </p:blipFill>
        <p:spPr>
          <a:xfrm>
            <a:off x="242047" y="722085"/>
            <a:ext cx="3255962" cy="2101850"/>
          </a:xfrm>
        </p:spPr>
      </p:pic>
      <p:pic>
        <p:nvPicPr>
          <p:cNvPr id="6" name="Picture 5"/>
          <p:cNvPicPr>
            <a:picLocks noChangeAspect="1"/>
          </p:cNvPicPr>
          <p:nvPr/>
        </p:nvPicPr>
        <p:blipFill>
          <a:blip r:embed="rId3"/>
          <a:stretch>
            <a:fillRect/>
          </a:stretch>
        </p:blipFill>
        <p:spPr>
          <a:xfrm>
            <a:off x="242047" y="3143930"/>
            <a:ext cx="11607103" cy="1997030"/>
          </a:xfrm>
          <a:prstGeom prst="rect">
            <a:avLst/>
          </a:prstGeom>
        </p:spPr>
      </p:pic>
    </p:spTree>
    <p:extLst>
      <p:ext uri="{BB962C8B-B14F-4D97-AF65-F5344CB8AC3E}">
        <p14:creationId xmlns:p14="http://schemas.microsoft.com/office/powerpoint/2010/main" val="1369493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Entry in SharePoint</a:t>
            </a:r>
          </a:p>
        </p:txBody>
      </p:sp>
      <p:pic>
        <p:nvPicPr>
          <p:cNvPr id="3" name="Picture 2"/>
          <p:cNvPicPr>
            <a:picLocks noChangeAspect="1"/>
          </p:cNvPicPr>
          <p:nvPr/>
        </p:nvPicPr>
        <p:blipFill>
          <a:blip r:embed="rId2"/>
          <a:stretch>
            <a:fillRect/>
          </a:stretch>
        </p:blipFill>
        <p:spPr>
          <a:xfrm>
            <a:off x="3976687" y="1257300"/>
            <a:ext cx="4238625" cy="4343400"/>
          </a:xfrm>
          <a:prstGeom prst="rect">
            <a:avLst/>
          </a:prstGeom>
        </p:spPr>
      </p:pic>
    </p:spTree>
    <p:extLst>
      <p:ext uri="{BB962C8B-B14F-4D97-AF65-F5344CB8AC3E}">
        <p14:creationId xmlns:p14="http://schemas.microsoft.com/office/powerpoint/2010/main" val="1889244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 Register</a:t>
            </a:r>
          </a:p>
        </p:txBody>
      </p:sp>
      <p:pic>
        <p:nvPicPr>
          <p:cNvPr id="3" name="Picture 2"/>
          <p:cNvPicPr>
            <a:picLocks noChangeAspect="1"/>
          </p:cNvPicPr>
          <p:nvPr/>
        </p:nvPicPr>
        <p:blipFill>
          <a:blip r:embed="rId2"/>
          <a:stretch>
            <a:fillRect/>
          </a:stretch>
        </p:blipFill>
        <p:spPr>
          <a:xfrm>
            <a:off x="524741" y="1669143"/>
            <a:ext cx="11248202" cy="3553097"/>
          </a:xfrm>
          <a:prstGeom prst="rect">
            <a:avLst/>
          </a:prstGeom>
        </p:spPr>
      </p:pic>
    </p:spTree>
    <p:extLst>
      <p:ext uri="{BB962C8B-B14F-4D97-AF65-F5344CB8AC3E}">
        <p14:creationId xmlns:p14="http://schemas.microsoft.com/office/powerpoint/2010/main" val="1910367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12433" y="349334"/>
            <a:ext cx="5557195" cy="6370780"/>
          </a:xfrm>
          <a:prstGeom prst="rect">
            <a:avLst/>
          </a:prstGeom>
        </p:spPr>
      </p:pic>
      <p:pic>
        <p:nvPicPr>
          <p:cNvPr id="12" name="Picture 11"/>
          <p:cNvPicPr>
            <a:picLocks noChangeAspect="1"/>
          </p:cNvPicPr>
          <p:nvPr/>
        </p:nvPicPr>
        <p:blipFill>
          <a:blip r:embed="rId3"/>
          <a:stretch>
            <a:fillRect/>
          </a:stretch>
        </p:blipFill>
        <p:spPr>
          <a:xfrm>
            <a:off x="5991451" y="146957"/>
            <a:ext cx="5724525" cy="5257800"/>
          </a:xfrm>
          <a:prstGeom prst="rect">
            <a:avLst/>
          </a:prstGeom>
        </p:spPr>
      </p:pic>
    </p:spTree>
    <p:extLst>
      <p:ext uri="{BB962C8B-B14F-4D97-AF65-F5344CB8AC3E}">
        <p14:creationId xmlns:p14="http://schemas.microsoft.com/office/powerpoint/2010/main" val="37735588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Force Check-in Enterprise Objects</a:t>
            </a:r>
          </a:p>
        </p:txBody>
      </p:sp>
      <p:pic>
        <p:nvPicPr>
          <p:cNvPr id="5" name="Picture Placeholder 4" descr="Force Check-in Enterprise Objects"/>
          <p:cNvPicPr>
            <a:picLocks noGrp="1" noChangeAspect="1"/>
          </p:cNvPicPr>
          <p:nvPr>
            <p:ph type="pic" idx="4294967295"/>
          </p:nvPr>
        </p:nvPicPr>
        <p:blipFill>
          <a:blip r:embed="rId2"/>
          <a:srcRect/>
          <a:stretch>
            <a:fillRect/>
          </a:stretch>
        </p:blipFill>
        <p:spPr>
          <a:xfrm>
            <a:off x="156871" y="1938006"/>
            <a:ext cx="11869291" cy="2292800"/>
          </a:xfrm>
        </p:spPr>
      </p:pic>
    </p:spTree>
    <p:extLst>
      <p:ext uri="{BB962C8B-B14F-4D97-AF65-F5344CB8AC3E}">
        <p14:creationId xmlns:p14="http://schemas.microsoft.com/office/powerpoint/2010/main" val="4047428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Reports</a:t>
            </a:r>
          </a:p>
        </p:txBody>
      </p:sp>
      <p:pic>
        <p:nvPicPr>
          <p:cNvPr id="3" name="Picture 2"/>
          <p:cNvPicPr>
            <a:picLocks noChangeAspect="1"/>
          </p:cNvPicPr>
          <p:nvPr/>
        </p:nvPicPr>
        <p:blipFill>
          <a:blip r:embed="rId2"/>
          <a:stretch>
            <a:fillRect/>
          </a:stretch>
        </p:blipFill>
        <p:spPr>
          <a:xfrm>
            <a:off x="0" y="1407459"/>
            <a:ext cx="12192000" cy="4043082"/>
          </a:xfrm>
          <a:prstGeom prst="rect">
            <a:avLst/>
          </a:prstGeom>
        </p:spPr>
      </p:pic>
    </p:spTree>
    <p:extLst>
      <p:ext uri="{BB962C8B-B14F-4D97-AF65-F5344CB8AC3E}">
        <p14:creationId xmlns:p14="http://schemas.microsoft.com/office/powerpoint/2010/main" val="2844468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Delete Resource</a:t>
            </a:r>
          </a:p>
        </p:txBody>
      </p:sp>
      <p:pic>
        <p:nvPicPr>
          <p:cNvPr id="5" name="Picture Placeholder 4" descr="Microsoft Edge"/>
          <p:cNvPicPr>
            <a:picLocks noGrp="1" noChangeAspect="1"/>
          </p:cNvPicPr>
          <p:nvPr>
            <p:ph type="pic" idx="4294967295"/>
          </p:nvPr>
        </p:nvPicPr>
        <p:blipFill>
          <a:blip r:embed="rId2"/>
          <a:srcRect/>
          <a:stretch>
            <a:fillRect/>
          </a:stretch>
        </p:blipFill>
        <p:spPr>
          <a:xfrm>
            <a:off x="525463" y="609600"/>
            <a:ext cx="11666537" cy="5181600"/>
          </a:xfrm>
        </p:spPr>
      </p:pic>
    </p:spTree>
    <p:extLst>
      <p:ext uri="{BB962C8B-B14F-4D97-AF65-F5344CB8AC3E}">
        <p14:creationId xmlns:p14="http://schemas.microsoft.com/office/powerpoint/2010/main" val="225994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050" name="Picture 2" descr="http://www.apps4rent.com/wp-content/uploads/2013/11/Project-Controls-Performa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0"/>
            <a:ext cx="10926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70579" y="5439602"/>
            <a:ext cx="6096000" cy="646331"/>
          </a:xfrm>
          <a:prstGeom prst="rect">
            <a:avLst/>
          </a:prstGeom>
          <a:solidFill>
            <a:srgbClr val="FFC000">
              <a:alpha val="64000"/>
            </a:srgbClr>
          </a:solidFill>
          <a:effectLst>
            <a:innerShdw blurRad="63500" dist="50800" dir="18900000">
              <a:prstClr val="black">
                <a:alpha val="50000"/>
              </a:prstClr>
            </a:innerShdw>
          </a:effectLst>
        </p:spPr>
        <p:txBody>
          <a:bodyPr>
            <a:spAutoFit/>
          </a:bodyPr>
          <a:lstStyle/>
          <a:p>
            <a:r>
              <a:rPr lang="en-US" b="1" dirty="0">
                <a:solidFill>
                  <a:srgbClr val="444444"/>
                </a:solidFill>
                <a:latin typeface="Verdana" panose="020B0604030504040204" pitchFamily="34" charset="0"/>
              </a:rPr>
              <a:t>Control projects from a central location and measure performance easily</a:t>
            </a:r>
            <a:endParaRPr lang="en-US" dirty="0"/>
          </a:p>
        </p:txBody>
      </p:sp>
    </p:spTree>
    <p:extLst>
      <p:ext uri="{BB962C8B-B14F-4D97-AF65-F5344CB8AC3E}">
        <p14:creationId xmlns:p14="http://schemas.microsoft.com/office/powerpoint/2010/main" val="1325161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Center</a:t>
            </a:r>
          </a:p>
        </p:txBody>
      </p:sp>
      <p:pic>
        <p:nvPicPr>
          <p:cNvPr id="5" name="Picture Placeholder 4" descr="14-EPM-2016 &amp; Online - Features - PowerPoint"/>
          <p:cNvPicPr>
            <a:picLocks noGrp="1" noChangeAspect="1"/>
          </p:cNvPicPr>
          <p:nvPr>
            <p:ph type="pic" idx="4294967295"/>
          </p:nvPr>
        </p:nvPicPr>
        <p:blipFill>
          <a:blip r:embed="rId2"/>
          <a:srcRect/>
          <a:stretch>
            <a:fillRect/>
          </a:stretch>
        </p:blipFill>
        <p:spPr>
          <a:xfrm>
            <a:off x="217629" y="1114567"/>
            <a:ext cx="11756739" cy="4562901"/>
          </a:xfrm>
        </p:spPr>
      </p:pic>
      <p:sp>
        <p:nvSpPr>
          <p:cNvPr id="6" name="Rectangle 5"/>
          <p:cNvSpPr/>
          <p:nvPr/>
        </p:nvSpPr>
        <p:spPr>
          <a:xfrm>
            <a:off x="217629" y="3860800"/>
            <a:ext cx="1393457" cy="2322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953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Modifying Multiple Resources in Project Professional</a:t>
            </a:r>
          </a:p>
        </p:txBody>
      </p:sp>
      <p:pic>
        <p:nvPicPr>
          <p:cNvPr id="5" name="Picture Placeholder 4" descr="Resource Center"/>
          <p:cNvPicPr>
            <a:picLocks noGrp="1" noChangeAspect="1"/>
          </p:cNvPicPr>
          <p:nvPr>
            <p:ph type="pic" idx="4294967295"/>
          </p:nvPr>
        </p:nvPicPr>
        <p:blipFill>
          <a:blip r:embed="rId2"/>
          <a:srcRect/>
          <a:stretch>
            <a:fillRect/>
          </a:stretch>
        </p:blipFill>
        <p:spPr>
          <a:xfrm>
            <a:off x="472280" y="1019033"/>
            <a:ext cx="11247437" cy="5181600"/>
          </a:xfrm>
        </p:spPr>
      </p:pic>
      <p:sp>
        <p:nvSpPr>
          <p:cNvPr id="6" name="Rectangle: Rounded Corners 5"/>
          <p:cNvSpPr/>
          <p:nvPr/>
        </p:nvSpPr>
        <p:spPr>
          <a:xfrm>
            <a:off x="1419367" y="2142699"/>
            <a:ext cx="491320" cy="805217"/>
          </a:xfrm>
          <a:prstGeom prst="roundRect">
            <a:avLst/>
          </a:prstGeom>
          <a:solidFill>
            <a:srgbClr val="FFC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331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Professional - Checked-out Enterprise Resources</a:t>
            </a:r>
          </a:p>
        </p:txBody>
      </p:sp>
      <p:pic>
        <p:nvPicPr>
          <p:cNvPr id="5" name="Picture Placeholder 4" descr="Project Professional - Checked-out Enterprise Resources"/>
          <p:cNvPicPr>
            <a:picLocks noGrp="1" noChangeAspect="1"/>
          </p:cNvPicPr>
          <p:nvPr>
            <p:ph type="pic" idx="4294967295"/>
          </p:nvPr>
        </p:nvPicPr>
        <p:blipFill>
          <a:blip r:embed="rId2"/>
          <a:srcRect/>
          <a:stretch>
            <a:fillRect/>
          </a:stretch>
        </p:blipFill>
        <p:spPr>
          <a:xfrm>
            <a:off x="269780" y="1123950"/>
            <a:ext cx="11652437" cy="4267200"/>
          </a:xfrm>
        </p:spPr>
      </p:pic>
      <p:sp>
        <p:nvSpPr>
          <p:cNvPr id="6" name="TextBox 5"/>
          <p:cNvSpPr txBox="1"/>
          <p:nvPr/>
        </p:nvSpPr>
        <p:spPr>
          <a:xfrm>
            <a:off x="326569" y="5631543"/>
            <a:ext cx="11538857" cy="923330"/>
          </a:xfrm>
          <a:prstGeom prst="rect">
            <a:avLst/>
          </a:prstGeom>
          <a:solidFill>
            <a:srgbClr val="FFC000">
              <a:alpha val="43000"/>
            </a:srgbClr>
          </a:solidFill>
        </p:spPr>
        <p:txBody>
          <a:bodyPr wrap="square" rtlCol="0">
            <a:spAutoFit/>
          </a:bodyPr>
          <a:lstStyle/>
          <a:p>
            <a:r>
              <a:rPr lang="en-US" dirty="0"/>
              <a:t>It is easy to modify multiple fields and multiple resources easily in Project Professional. After you modify all the records you need to save the file. Finally do not forget to publish the file, otherwise changes will not be reflected on Project Online or Project Server</a:t>
            </a:r>
          </a:p>
        </p:txBody>
      </p:sp>
    </p:spTree>
    <p:extLst>
      <p:ext uri="{BB962C8B-B14F-4D97-AF65-F5344CB8AC3E}">
        <p14:creationId xmlns:p14="http://schemas.microsoft.com/office/powerpoint/2010/main" val="10199482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4852</TotalTime>
  <Words>1139</Words>
  <Application>Microsoft Office PowerPoint</Application>
  <PresentationFormat>Widescreen</PresentationFormat>
  <Paragraphs>146</Paragraphs>
  <Slides>92</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Aparajita</vt:lpstr>
      <vt:lpstr>Arial</vt:lpstr>
      <vt:lpstr>Calibri</vt:lpstr>
      <vt:lpstr>Tw Cen MT</vt:lpstr>
      <vt:lpstr>Verdana</vt:lpstr>
      <vt:lpstr>Droplet</vt:lpstr>
      <vt:lpstr>Enterprise Project Server 2016 Project Online</vt:lpstr>
      <vt:lpstr>Features</vt:lpstr>
      <vt:lpstr>20-point Checklist for New Projects</vt:lpstr>
      <vt:lpstr>20-point Checklist for New Projects</vt:lpstr>
      <vt:lpstr>Work, Unit, Duration Puzzel</vt:lpstr>
      <vt:lpstr>Resource Leveling</vt:lpstr>
      <vt:lpstr>Project 2016 Features</vt:lpstr>
      <vt:lpstr>Features of Project Server 2010 Hosting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 Perspective</vt:lpstr>
      <vt:lpstr>PowerPoint Presentation</vt:lpstr>
      <vt:lpstr>PowerPoint Presentation</vt:lpstr>
      <vt:lpstr>PowerPoint Presentation</vt:lpstr>
      <vt:lpstr>Enterprise 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Phases</vt:lpstr>
      <vt:lpstr>Add Project to Project Server Timeline</vt:lpstr>
      <vt:lpstr>Project Detail Pages - Schedule</vt:lpstr>
      <vt:lpstr>Project Detail Pages - Schedule</vt:lpstr>
      <vt:lpstr>Enter Project Details via Project Detail Pages</vt:lpstr>
      <vt:lpstr>Resource Management</vt:lpstr>
      <vt:lpstr>PowerPoint Presentation</vt:lpstr>
      <vt:lpstr>PowerPoint Presentation</vt:lpstr>
      <vt:lpstr>PowerPoint Presentation</vt:lpstr>
      <vt:lpstr>Types of Resources</vt:lpstr>
      <vt:lpstr>Resource Assignment</vt:lpstr>
      <vt:lpstr>Project Team Building</vt:lpstr>
      <vt:lpstr>Resource Engagement</vt:lpstr>
      <vt:lpstr>Resource Leveling</vt:lpstr>
      <vt:lpstr>Task &amp; WBS</vt:lpstr>
      <vt:lpstr>Sharepoint Sites</vt:lpstr>
      <vt:lpstr>Creating Project Site</vt:lpstr>
      <vt:lpstr>Site Settings</vt:lpstr>
      <vt:lpstr>Create a new project</vt:lpstr>
      <vt:lpstr>Open Existing Project</vt:lpstr>
      <vt:lpstr>Create a New Project Template</vt:lpstr>
      <vt:lpstr>Project Center</vt:lpstr>
      <vt:lpstr>PowerPoint Presentation</vt:lpstr>
      <vt:lpstr>PowerPoint Presentation</vt:lpstr>
      <vt:lpstr>PowerPoint Presentation</vt:lpstr>
      <vt:lpstr>PowerPoint Presentation</vt:lpstr>
      <vt:lpstr>Project Detail Pages - Maintenance Project-PDP</vt:lpstr>
      <vt:lpstr>PowerPoint Presentation</vt:lpstr>
      <vt:lpstr>PowerPoint Presentation</vt:lpstr>
      <vt:lpstr>PowerPoint Presentation</vt:lpstr>
      <vt:lpstr>PowerPoint Presentation</vt:lpstr>
      <vt:lpstr>PowerPoint Presentation</vt:lpstr>
      <vt:lpstr>Risk Register in SharePoint</vt:lpstr>
      <vt:lpstr>Risk Register in SharePoint</vt:lpstr>
      <vt:lpstr>Location: To create Deliverable</vt:lpstr>
      <vt:lpstr>Deliverables List in SharePoint</vt:lpstr>
      <vt:lpstr>Issue Entry in SharePoint</vt:lpstr>
      <vt:lpstr>Issue Register</vt:lpstr>
      <vt:lpstr>PowerPoint Presentation</vt:lpstr>
      <vt:lpstr>Force Check-in Enterprise Objects</vt:lpstr>
      <vt:lpstr>Status Reports</vt:lpstr>
      <vt:lpstr>How to Delete Resource</vt:lpstr>
      <vt:lpstr>Resource Center</vt:lpstr>
      <vt:lpstr>Modifying Multiple Resources in Project Professional</vt:lpstr>
      <vt:lpstr>Project Professional - Checked-out Enterprise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 Thapliyal</dc:creator>
  <cp:lastModifiedBy>Hari Thapliyal</cp:lastModifiedBy>
  <cp:revision>114</cp:revision>
  <dcterms:created xsi:type="dcterms:W3CDTF">2017-05-12T08:35:42Z</dcterms:created>
  <dcterms:modified xsi:type="dcterms:W3CDTF">2017-05-29T12:53:56Z</dcterms:modified>
</cp:coreProperties>
</file>